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5"/>
  </p:notesMasterIdLst>
  <p:sldIdLst>
    <p:sldId id="256" r:id="rId2"/>
    <p:sldId id="257" r:id="rId3"/>
    <p:sldId id="263" r:id="rId4"/>
    <p:sldId id="264" r:id="rId5"/>
    <p:sldId id="265" r:id="rId6"/>
    <p:sldId id="266" r:id="rId7"/>
    <p:sldId id="267" r:id="rId8"/>
    <p:sldId id="268" r:id="rId9"/>
    <p:sldId id="259" r:id="rId10"/>
    <p:sldId id="269" r:id="rId11"/>
    <p:sldId id="270" r:id="rId12"/>
    <p:sldId id="258" r:id="rId13"/>
    <p:sldId id="262"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991" autoAdjust="0"/>
    <p:restoredTop sz="85775" autoAdjust="0"/>
  </p:normalViewPr>
  <p:slideViewPr>
    <p:cSldViewPr snapToGrid="0">
      <p:cViewPr varScale="1">
        <p:scale>
          <a:sx n="72" d="100"/>
          <a:sy n="72" d="100"/>
        </p:scale>
        <p:origin x="1018" y="2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2FB2007-6C9D-4656-AEAF-EEC50EBFBFE1}" type="datetimeFigureOut">
              <a:rPr lang="en-US" smtClean="0"/>
              <a:t>10/27/2023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D96EC2C-4290-4FB0-8EFD-4DEC361081D1}" type="slidenum">
              <a:rPr lang="en-US" smtClean="0"/>
              <a:t>‹#›</a:t>
            </a:fld>
            <a:endParaRPr lang="en-US"/>
          </a:p>
        </p:txBody>
      </p:sp>
    </p:spTree>
    <p:extLst>
      <p:ext uri="{BB962C8B-B14F-4D97-AF65-F5344CB8AC3E}">
        <p14:creationId xmlns:p14="http://schemas.microsoft.com/office/powerpoint/2010/main" val="1906061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333333"/>
                </a:solidFill>
                <a:effectLst/>
                <a:latin typeface="Consolas" panose="020B0609020204030204" pitchFamily="49" charset="0"/>
              </a:rPr>
              <a:t>Managing a single resource with PowerShell is just the tip of the iceberg. With its incredible versatility and automation capabilities, PowerShell empowers administrators to scale their management efforts to handle tens or hundreds and thousands of resources effortlessly. It doesn't matter if you need to manage an Active Directory user account, a Hyper-V virtual machine, or a directory of files. If you can do it for one thing, you can just as easily do it for 10, 100, or 1000 things. In this session, we will explore how PowerShell enables you to manage resources at scale efficiently, demonstrating the power of the PowerShell pipeline. We'll also look at new features in PowerShell 7.</a:t>
            </a:r>
          </a:p>
          <a:p>
            <a:endParaRPr lang="en-US" dirty="0"/>
          </a:p>
        </p:txBody>
      </p:sp>
      <p:sp>
        <p:nvSpPr>
          <p:cNvPr id="4" name="Slide Number Placeholder 3"/>
          <p:cNvSpPr>
            <a:spLocks noGrp="1"/>
          </p:cNvSpPr>
          <p:nvPr>
            <p:ph type="sldNum" sz="quarter" idx="5"/>
          </p:nvPr>
        </p:nvSpPr>
        <p:spPr/>
        <p:txBody>
          <a:bodyPr/>
          <a:lstStyle/>
          <a:p>
            <a:fld id="{FD96EC2C-4290-4FB0-8EFD-4DEC361081D1}" type="slidenum">
              <a:rPr lang="en-US" smtClean="0"/>
              <a:t>1</a:t>
            </a:fld>
            <a:endParaRPr lang="en-US"/>
          </a:p>
        </p:txBody>
      </p:sp>
    </p:spTree>
    <p:extLst>
      <p:ext uri="{BB962C8B-B14F-4D97-AF65-F5344CB8AC3E}">
        <p14:creationId xmlns:p14="http://schemas.microsoft.com/office/powerpoint/2010/main" val="14871628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PowerShell to manage everything, everywhere, all </a:t>
            </a:r>
            <a:r>
              <a:rPr lang="en-US"/>
              <a:t>at once.</a:t>
            </a:r>
          </a:p>
        </p:txBody>
      </p:sp>
      <p:sp>
        <p:nvSpPr>
          <p:cNvPr id="4" name="Slide Number Placeholder 3"/>
          <p:cNvSpPr>
            <a:spLocks noGrp="1"/>
          </p:cNvSpPr>
          <p:nvPr>
            <p:ph type="sldNum" sz="quarter" idx="5"/>
          </p:nvPr>
        </p:nvSpPr>
        <p:spPr/>
        <p:txBody>
          <a:bodyPr/>
          <a:lstStyle/>
          <a:p>
            <a:fld id="{FD96EC2C-4290-4FB0-8EFD-4DEC361081D1}" type="slidenum">
              <a:rPr lang="en-US" smtClean="0"/>
              <a:t>11</a:t>
            </a:fld>
            <a:endParaRPr lang="en-US"/>
          </a:p>
        </p:txBody>
      </p:sp>
    </p:spTree>
    <p:extLst>
      <p:ext uri="{BB962C8B-B14F-4D97-AF65-F5344CB8AC3E}">
        <p14:creationId xmlns:p14="http://schemas.microsoft.com/office/powerpoint/2010/main" val="116150975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1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3.png"/><Relationship Id="rId7" Type="http://schemas.openxmlformats.org/officeDocument/2006/relationships/image" Target="../media/image16.png"/><Relationship Id="rId2" Type="http://schemas.openxmlformats.org/officeDocument/2006/relationships/image" Target="../media/image12.png"/><Relationship Id="rId1" Type="http://schemas.openxmlformats.org/officeDocument/2006/relationships/slideMaster" Target="../slideMasters/slideMaster1.xml"/><Relationship Id="rId6" Type="http://schemas.openxmlformats.org/officeDocument/2006/relationships/image" Target="../media/image2.png"/><Relationship Id="rId5" Type="http://schemas.openxmlformats.org/officeDocument/2006/relationships/image" Target="../media/image15.png"/><Relationship Id="rId4" Type="http://schemas.openxmlformats.org/officeDocument/2006/relationships/image" Target="../media/image14.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7.svg"/><Relationship Id="rId4" Type="http://schemas.openxmlformats.org/officeDocument/2006/relationships/image" Target="../media/image6.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3.png"/><Relationship Id="rId1" Type="http://schemas.openxmlformats.org/officeDocument/2006/relationships/slideMaster" Target="../slideMasters/slideMaster1.xml"/><Relationship Id="rId5" Type="http://schemas.microsoft.com/office/2007/relationships/hdphoto" Target="../media/hdphoto2.wdp"/><Relationship Id="rId4" Type="http://schemas.openxmlformats.org/officeDocument/2006/relationships/image" Target="../media/image9.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3.png"/><Relationship Id="rId1" Type="http://schemas.openxmlformats.org/officeDocument/2006/relationships/slideMaster" Target="../slideMasters/slideMaster1.xml"/><Relationship Id="rId5" Type="http://schemas.microsoft.com/office/2007/relationships/hdphoto" Target="../media/hdphoto2.wdp"/><Relationship Id="rId4" Type="http://schemas.openxmlformats.org/officeDocument/2006/relationships/image" Target="../media/image9.png"/></Relationships>
</file>

<file path=ppt/slideLayouts/_rels/slideLayout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3.png"/><Relationship Id="rId1" Type="http://schemas.openxmlformats.org/officeDocument/2006/relationships/slideMaster" Target="../slideMasters/slideMaster1.xml"/><Relationship Id="rId5" Type="http://schemas.microsoft.com/office/2007/relationships/hdphoto" Target="../media/hdphoto2.wdp"/><Relationship Id="rId4" Type="http://schemas.openxmlformats.org/officeDocument/2006/relationships/image" Target="../media/image9.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3.png"/><Relationship Id="rId1" Type="http://schemas.openxmlformats.org/officeDocument/2006/relationships/slideMaster" Target="../slideMasters/slideMaster1.xml"/><Relationship Id="rId5" Type="http://schemas.microsoft.com/office/2007/relationships/hdphoto" Target="../media/hdphoto2.wdp"/><Relationship Id="rId4" Type="http://schemas.openxmlformats.org/officeDocument/2006/relationships/image" Target="../media/image9.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3.png"/><Relationship Id="rId1" Type="http://schemas.openxmlformats.org/officeDocument/2006/relationships/slideMaster" Target="../slideMasters/slideMaster1.xml"/><Relationship Id="rId5" Type="http://schemas.microsoft.com/office/2007/relationships/hdphoto" Target="../media/hdphoto2.wdp"/><Relationship Id="rId4" Type="http://schemas.openxmlformats.org/officeDocument/2006/relationships/image" Target="../media/image9.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08B2AB-1AF2-C3EC-A0DA-7900482B4860}"/>
              </a:ext>
            </a:extLst>
          </p:cNvPr>
          <p:cNvSpPr>
            <a:spLocks noGrp="1"/>
          </p:cNvSpPr>
          <p:nvPr>
            <p:ph type="ctrTitle"/>
          </p:nvPr>
        </p:nvSpPr>
        <p:spPr>
          <a:xfrm>
            <a:off x="1524000" y="3682"/>
            <a:ext cx="9144000" cy="2306637"/>
          </a:xfrm>
        </p:spPr>
        <p:txBody>
          <a:bodyPr anchor="b"/>
          <a:lstStyle>
            <a:lvl1pPr algn="ctr">
              <a:defRPr sz="60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5AC045E-7E31-838B-3E84-BF7CAB2CBCDF}"/>
              </a:ext>
            </a:extLst>
          </p:cNvPr>
          <p:cNvSpPr>
            <a:spLocks noGrp="1"/>
          </p:cNvSpPr>
          <p:nvPr>
            <p:ph type="subTitle" idx="1"/>
          </p:nvPr>
        </p:nvSpPr>
        <p:spPr>
          <a:xfrm>
            <a:off x="1524000" y="2490281"/>
            <a:ext cx="9144000" cy="1420237"/>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pic>
        <p:nvPicPr>
          <p:cNvPr id="8" name="Picture 7" descr="MMS Logo">
            <a:extLst>
              <a:ext uri="{FF2B5EF4-FFF2-40B4-BE49-F238E27FC236}">
                <a16:creationId xmlns:a16="http://schemas.microsoft.com/office/drawing/2014/main" id="{0E09F665-1CDC-0B16-708D-E8AD544B3FBE}"/>
              </a:ext>
            </a:extLst>
          </p:cNvPr>
          <p:cNvPicPr>
            <a:picLocks noChangeAspect="1"/>
          </p:cNvPicPr>
          <p:nvPr/>
        </p:nvPicPr>
        <p:blipFill>
          <a:blip r:embed="rId2">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9797437" y="0"/>
            <a:ext cx="2394563" cy="1371600"/>
          </a:xfrm>
          <a:prstGeom prst="rect">
            <a:avLst/>
          </a:prstGeom>
        </p:spPr>
      </p:pic>
      <p:pic>
        <p:nvPicPr>
          <p:cNvPr id="14" name="Graphic 13">
            <a:extLst>
              <a:ext uri="{FF2B5EF4-FFF2-40B4-BE49-F238E27FC236}">
                <a16:creationId xmlns:a16="http://schemas.microsoft.com/office/drawing/2014/main" id="{C1C6F0CE-A001-978A-D698-EB6C97BB9BA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2310319"/>
            <a:ext cx="12192000" cy="734379"/>
          </a:xfrm>
          <a:prstGeom prst="rect">
            <a:avLst/>
          </a:prstGeom>
        </p:spPr>
      </p:pic>
    </p:spTree>
    <p:extLst>
      <p:ext uri="{BB962C8B-B14F-4D97-AF65-F5344CB8AC3E}">
        <p14:creationId xmlns:p14="http://schemas.microsoft.com/office/powerpoint/2010/main" val="12318156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descr="MMS Logo">
            <a:extLst>
              <a:ext uri="{FF2B5EF4-FFF2-40B4-BE49-F238E27FC236}">
                <a16:creationId xmlns:a16="http://schemas.microsoft.com/office/drawing/2014/main" id="{576E33E8-32F4-19DF-EBBD-D7772BCF0931}"/>
              </a:ext>
            </a:extLst>
          </p:cNvPr>
          <p:cNvPicPr>
            <a:picLocks noChangeAspect="1"/>
          </p:cNvPicPr>
          <p:nvPr/>
        </p:nvPicPr>
        <p:blipFill>
          <a:blip r:embed="rId2">
            <a:duotone>
              <a:schemeClr val="accent2">
                <a:shade val="45000"/>
                <a:satMod val="135000"/>
              </a:schemeClr>
              <a:prstClr val="white"/>
            </a:duotone>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0868025" y="6110542"/>
            <a:ext cx="1304924" cy="747457"/>
          </a:xfrm>
          <a:prstGeom prst="rect">
            <a:avLst/>
          </a:prstGeom>
        </p:spPr>
      </p:pic>
    </p:spTree>
    <p:extLst>
      <p:ext uri="{BB962C8B-B14F-4D97-AF65-F5344CB8AC3E}">
        <p14:creationId xmlns:p14="http://schemas.microsoft.com/office/powerpoint/2010/main" val="41941005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9B3096-6483-1CC6-4263-E4B2B2BA6E2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B31DBF5-0D97-AF7D-8580-655BDCEA969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2CF4BF5-B720-F392-649B-33EED0985EF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pic>
        <p:nvPicPr>
          <p:cNvPr id="5" name="Picture 4" descr="MMS Logo">
            <a:extLst>
              <a:ext uri="{FF2B5EF4-FFF2-40B4-BE49-F238E27FC236}">
                <a16:creationId xmlns:a16="http://schemas.microsoft.com/office/drawing/2014/main" id="{932DA624-0E63-9C29-90FC-30BD4ECC0BAA}"/>
              </a:ext>
            </a:extLst>
          </p:cNvPr>
          <p:cNvPicPr>
            <a:picLocks noChangeAspect="1"/>
          </p:cNvPicPr>
          <p:nvPr/>
        </p:nvPicPr>
        <p:blipFill>
          <a:blip r:embed="rId2">
            <a:duotone>
              <a:schemeClr val="accent2">
                <a:shade val="45000"/>
                <a:satMod val="135000"/>
              </a:schemeClr>
              <a:prstClr val="white"/>
            </a:duotone>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0868025" y="6110542"/>
            <a:ext cx="1304924" cy="747457"/>
          </a:xfrm>
          <a:prstGeom prst="rect">
            <a:avLst/>
          </a:prstGeom>
        </p:spPr>
      </p:pic>
    </p:spTree>
    <p:extLst>
      <p:ext uri="{BB962C8B-B14F-4D97-AF65-F5344CB8AC3E}">
        <p14:creationId xmlns:p14="http://schemas.microsoft.com/office/powerpoint/2010/main" val="8630636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C4D4F0-46DF-66A6-26A5-6711090CE6D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9114DA3-16F3-B40E-F37B-43106F3CF90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9D123AD4-4C10-E69E-AE5E-B65F2FA789A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pic>
        <p:nvPicPr>
          <p:cNvPr id="8" name="Picture 7" descr="MMS Logo">
            <a:extLst>
              <a:ext uri="{FF2B5EF4-FFF2-40B4-BE49-F238E27FC236}">
                <a16:creationId xmlns:a16="http://schemas.microsoft.com/office/drawing/2014/main" id="{BEAC8699-2117-4549-6791-6D861DDBC833}"/>
              </a:ext>
            </a:extLst>
          </p:cNvPr>
          <p:cNvPicPr>
            <a:picLocks noChangeAspect="1"/>
          </p:cNvPicPr>
          <p:nvPr/>
        </p:nvPicPr>
        <p:blipFill>
          <a:blip r:embed="rId2">
            <a:alphaModFix amt="20000"/>
            <a:extLst>
              <a:ext uri="{28A0092B-C50C-407E-A947-70E740481C1C}">
                <a14:useLocalDpi xmlns:a14="http://schemas.microsoft.com/office/drawing/2010/main" val="0"/>
              </a:ext>
            </a:extLst>
          </a:blip>
          <a:stretch>
            <a:fillRect/>
          </a:stretch>
        </p:blipFill>
        <p:spPr>
          <a:xfrm>
            <a:off x="10595625" y="5930596"/>
            <a:ext cx="1596375" cy="914400"/>
          </a:xfrm>
          <a:prstGeom prst="rect">
            <a:avLst/>
          </a:prstGeom>
        </p:spPr>
      </p:pic>
    </p:spTree>
    <p:extLst>
      <p:ext uri="{BB962C8B-B14F-4D97-AF65-F5344CB8AC3E}">
        <p14:creationId xmlns:p14="http://schemas.microsoft.com/office/powerpoint/2010/main" val="109394296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ave the Datea">
    <p:spTree>
      <p:nvGrpSpPr>
        <p:cNvPr id="1" name=""/>
        <p:cNvGrpSpPr/>
        <p:nvPr/>
      </p:nvGrpSpPr>
      <p:grpSpPr>
        <a:xfrm>
          <a:off x="0" y="0"/>
          <a:ext cx="0" cy="0"/>
          <a:chOff x="0" y="0"/>
          <a:chExt cx="0" cy="0"/>
        </a:xfrm>
      </p:grpSpPr>
      <p:pic>
        <p:nvPicPr>
          <p:cNvPr id="12" name="Picture 11" descr="Logo&#10;&#10;Description automatically generated">
            <a:extLst>
              <a:ext uri="{FF2B5EF4-FFF2-40B4-BE49-F238E27FC236}">
                <a16:creationId xmlns:a16="http://schemas.microsoft.com/office/drawing/2014/main" id="{9CE8F994-3F43-B6B2-27DC-2BA65CDAD3E7}"/>
              </a:ext>
            </a:extLst>
          </p:cNvPr>
          <p:cNvPicPr>
            <a:picLocks noChangeAspect="1"/>
          </p:cNvPicPr>
          <p:nvPr/>
        </p:nvPicPr>
        <p:blipFill>
          <a:blip r:embed="rId2"/>
          <a:stretch>
            <a:fillRect/>
          </a:stretch>
        </p:blipFill>
        <p:spPr>
          <a:xfrm>
            <a:off x="2348481" y="1787276"/>
            <a:ext cx="2973203" cy="2981762"/>
          </a:xfrm>
          <a:prstGeom prst="rect">
            <a:avLst/>
          </a:prstGeom>
        </p:spPr>
      </p:pic>
      <p:sp>
        <p:nvSpPr>
          <p:cNvPr id="4" name="TextBox 3">
            <a:extLst>
              <a:ext uri="{FF2B5EF4-FFF2-40B4-BE49-F238E27FC236}">
                <a16:creationId xmlns:a16="http://schemas.microsoft.com/office/drawing/2014/main" id="{E0828A95-6D43-E388-3D4E-E5117E2A09F8}"/>
              </a:ext>
            </a:extLst>
          </p:cNvPr>
          <p:cNvSpPr txBox="1"/>
          <p:nvPr/>
        </p:nvSpPr>
        <p:spPr>
          <a:xfrm>
            <a:off x="2348481" y="5125178"/>
            <a:ext cx="2923040" cy="461665"/>
          </a:xfrm>
          <a:prstGeom prst="rect">
            <a:avLst/>
          </a:prstGeom>
          <a:noFill/>
        </p:spPr>
        <p:txBody>
          <a:bodyPr wrap="square" rtlCol="0">
            <a:spAutoFit/>
          </a:bodyPr>
          <a:lstStyle/>
          <a:p>
            <a:pPr algn="ctr"/>
            <a:r>
              <a:rPr lang="en-US" sz="2400" b="1" dirty="0">
                <a:solidFill>
                  <a:schemeClr val="bg1"/>
                </a:solidFill>
              </a:rPr>
              <a:t>May 5-9, 2024</a:t>
            </a:r>
          </a:p>
        </p:txBody>
      </p:sp>
      <p:sp>
        <p:nvSpPr>
          <p:cNvPr id="5" name="TextBox 4">
            <a:extLst>
              <a:ext uri="{FF2B5EF4-FFF2-40B4-BE49-F238E27FC236}">
                <a16:creationId xmlns:a16="http://schemas.microsoft.com/office/drawing/2014/main" id="{E8F11CDB-CD01-841A-69AB-B3D3A5872802}"/>
              </a:ext>
            </a:extLst>
          </p:cNvPr>
          <p:cNvSpPr txBox="1"/>
          <p:nvPr/>
        </p:nvSpPr>
        <p:spPr>
          <a:xfrm>
            <a:off x="6859482" y="5125179"/>
            <a:ext cx="2911855" cy="461665"/>
          </a:xfrm>
          <a:prstGeom prst="rect">
            <a:avLst/>
          </a:prstGeom>
          <a:noFill/>
        </p:spPr>
        <p:txBody>
          <a:bodyPr wrap="square" rtlCol="0">
            <a:spAutoFit/>
          </a:bodyPr>
          <a:lstStyle/>
          <a:p>
            <a:pPr algn="ctr"/>
            <a:r>
              <a:rPr lang="en-US" sz="2400" b="1" dirty="0">
                <a:solidFill>
                  <a:schemeClr val="bg1"/>
                </a:solidFill>
              </a:rPr>
              <a:t>Oct 20-23, 2024</a:t>
            </a:r>
          </a:p>
        </p:txBody>
      </p:sp>
      <p:sp>
        <p:nvSpPr>
          <p:cNvPr id="6" name="Rectangle 5">
            <a:extLst>
              <a:ext uri="{FF2B5EF4-FFF2-40B4-BE49-F238E27FC236}">
                <a16:creationId xmlns:a16="http://schemas.microsoft.com/office/drawing/2014/main" id="{D5699D8C-C70E-FE1E-2A0F-D2D47884EE8D}"/>
              </a:ext>
            </a:extLst>
          </p:cNvPr>
          <p:cNvSpPr/>
          <p:nvPr/>
        </p:nvSpPr>
        <p:spPr>
          <a:xfrm>
            <a:off x="3183119" y="230806"/>
            <a:ext cx="5825762" cy="1200329"/>
          </a:xfrm>
          <a:prstGeom prst="rect">
            <a:avLst/>
          </a:prstGeom>
          <a:noFill/>
        </p:spPr>
        <p:txBody>
          <a:bodyPr vert="horz" wrap="none" lIns="91440" tIns="45720" rIns="91440" bIns="45720">
            <a:spAutoFit/>
          </a:bodyPr>
          <a:lstStyle/>
          <a:p>
            <a:pPr algn="ctr"/>
            <a:r>
              <a:rPr lang="en-US" sz="7200" b="1" u="none" cap="none" spc="0" baseline="0" dirty="0">
                <a:ln w="0"/>
                <a:solidFill>
                  <a:schemeClr val="bg1"/>
                </a:solidFill>
                <a:effectLst>
                  <a:outerShdw blurRad="38100" dist="19050" dir="2700000" algn="tl" rotWithShape="0">
                    <a:schemeClr val="dk1">
                      <a:alpha val="40000"/>
                    </a:schemeClr>
                  </a:outerShdw>
                </a:effectLst>
              </a:rPr>
              <a:t>Save the Dates</a:t>
            </a:r>
          </a:p>
        </p:txBody>
      </p:sp>
      <p:pic>
        <p:nvPicPr>
          <p:cNvPr id="8" name="Picture 7">
            <a:extLst>
              <a:ext uri="{FF2B5EF4-FFF2-40B4-BE49-F238E27FC236}">
                <a16:creationId xmlns:a16="http://schemas.microsoft.com/office/drawing/2014/main" id="{04B6A251-F209-092A-1B86-B5EC6B691D9D}"/>
              </a:ext>
            </a:extLst>
          </p:cNvPr>
          <p:cNvPicPr>
            <a:picLocks noChangeAspect="1"/>
          </p:cNvPicPr>
          <p:nvPr/>
        </p:nvPicPr>
        <p:blipFill>
          <a:blip r:embed="rId3"/>
          <a:stretch>
            <a:fillRect/>
          </a:stretch>
        </p:blipFill>
        <p:spPr>
          <a:xfrm>
            <a:off x="6789575" y="1787275"/>
            <a:ext cx="2981763" cy="2981763"/>
          </a:xfrm>
          <a:prstGeom prst="rect">
            <a:avLst/>
          </a:prstGeom>
        </p:spPr>
      </p:pic>
    </p:spTree>
    <p:extLst>
      <p:ext uri="{BB962C8B-B14F-4D97-AF65-F5344CB8AC3E}">
        <p14:creationId xmlns:p14="http://schemas.microsoft.com/office/powerpoint/2010/main" val="397997225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Closin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0141027-F066-B9AE-93FD-9C9448960CDB}"/>
              </a:ext>
            </a:extLst>
          </p:cNvPr>
          <p:cNvSpPr/>
          <p:nvPr/>
        </p:nvSpPr>
        <p:spPr>
          <a:xfrm>
            <a:off x="3177604" y="454155"/>
            <a:ext cx="5836791" cy="1200329"/>
          </a:xfrm>
          <a:prstGeom prst="rect">
            <a:avLst/>
          </a:prstGeom>
          <a:noFill/>
        </p:spPr>
        <p:txBody>
          <a:bodyPr vert="horz" wrap="none" lIns="91440" tIns="45720" rIns="91440" bIns="45720">
            <a:spAutoFit/>
          </a:bodyPr>
          <a:lstStyle/>
          <a:p>
            <a:pPr algn="ctr"/>
            <a:r>
              <a:rPr lang="en-US" sz="7200" b="1" u="none" cap="none" spc="0" baseline="0" dirty="0">
                <a:ln w="0"/>
                <a:solidFill>
                  <a:schemeClr val="bg1"/>
                </a:solidFill>
                <a:effectLst>
                  <a:outerShdw blurRad="38100" dist="19050" dir="2700000" algn="tl" rotWithShape="0">
                    <a:schemeClr val="dk1">
                      <a:alpha val="40000"/>
                    </a:schemeClr>
                  </a:outerShdw>
                </a:effectLst>
              </a:rPr>
              <a:t>Extended Q&amp;A</a:t>
            </a:r>
          </a:p>
        </p:txBody>
      </p:sp>
      <p:pic>
        <p:nvPicPr>
          <p:cNvPr id="11" name="Picture 10" descr="Patch My PC">
            <a:extLst>
              <a:ext uri="{FF2B5EF4-FFF2-40B4-BE49-F238E27FC236}">
                <a16:creationId xmlns:a16="http://schemas.microsoft.com/office/drawing/2014/main" id="{F837D305-2B1E-D93E-4951-99C287BF88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309" y="5808985"/>
            <a:ext cx="1371600" cy="996419"/>
          </a:xfrm>
          <a:prstGeom prst="rect">
            <a:avLst/>
          </a:prstGeom>
        </p:spPr>
      </p:pic>
      <p:pic>
        <p:nvPicPr>
          <p:cNvPr id="19" name="Picture 18" descr="Microsoft">
            <a:extLst>
              <a:ext uri="{FF2B5EF4-FFF2-40B4-BE49-F238E27FC236}">
                <a16:creationId xmlns:a16="http://schemas.microsoft.com/office/drawing/2014/main" id="{F1B0E5FC-C842-2CF5-F268-35CF4E989D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83873" y="5999812"/>
            <a:ext cx="1371600" cy="614760"/>
          </a:xfrm>
          <a:prstGeom prst="rect">
            <a:avLst/>
          </a:prstGeom>
        </p:spPr>
      </p:pic>
      <p:pic>
        <p:nvPicPr>
          <p:cNvPr id="6" name="Picture 5" descr="A picture containing logo&#10;&#10;Description automatically generated">
            <a:extLst>
              <a:ext uri="{FF2B5EF4-FFF2-40B4-BE49-F238E27FC236}">
                <a16:creationId xmlns:a16="http://schemas.microsoft.com/office/drawing/2014/main" id="{5FAC9FF6-3344-53B0-ED7E-28F6FA59D0B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48437" y="6153905"/>
            <a:ext cx="1371600" cy="393193"/>
          </a:xfrm>
          <a:prstGeom prst="rect">
            <a:avLst/>
          </a:prstGeom>
        </p:spPr>
      </p:pic>
      <p:pic>
        <p:nvPicPr>
          <p:cNvPr id="7" name="Picture 6" descr="A blue and black logo&#10;&#10;Description automatically generated">
            <a:extLst>
              <a:ext uri="{FF2B5EF4-FFF2-40B4-BE49-F238E27FC236}">
                <a16:creationId xmlns:a16="http://schemas.microsoft.com/office/drawing/2014/main" id="{950FEF28-641C-0AD6-46C5-BF70055CD70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13001" y="5708124"/>
            <a:ext cx="1371600" cy="1097280"/>
          </a:xfrm>
          <a:prstGeom prst="rect">
            <a:avLst/>
          </a:prstGeom>
        </p:spPr>
      </p:pic>
      <p:pic>
        <p:nvPicPr>
          <p:cNvPr id="8" name="Picture 7" descr="MMS Logo">
            <a:extLst>
              <a:ext uri="{FF2B5EF4-FFF2-40B4-BE49-F238E27FC236}">
                <a16:creationId xmlns:a16="http://schemas.microsoft.com/office/drawing/2014/main" id="{CA226415-ED79-2842-5161-E6F5CC1F0B10}"/>
              </a:ext>
            </a:extLst>
          </p:cNvPr>
          <p:cNvPicPr>
            <a:picLocks noChangeAspect="1"/>
          </p:cNvPicPr>
          <p:nvPr/>
        </p:nvPicPr>
        <p:blipFill>
          <a:blip r:embed="rId6">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3580178" y="2335049"/>
            <a:ext cx="4190271" cy="2400177"/>
          </a:xfrm>
          <a:prstGeom prst="rect">
            <a:avLst/>
          </a:prstGeom>
        </p:spPr>
      </p:pic>
      <p:pic>
        <p:nvPicPr>
          <p:cNvPr id="3" name="Picture 2" descr="A white text on a black background&#10;&#10;Description automatically generated">
            <a:extLst>
              <a:ext uri="{FF2B5EF4-FFF2-40B4-BE49-F238E27FC236}">
                <a16:creationId xmlns:a16="http://schemas.microsoft.com/office/drawing/2014/main" id="{11E01523-478A-5B07-61EB-323BCCE5932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377565" y="5888535"/>
            <a:ext cx="1371600" cy="624155"/>
          </a:xfrm>
          <a:prstGeom prst="rect">
            <a:avLst/>
          </a:prstGeom>
        </p:spPr>
      </p:pic>
      <p:pic>
        <p:nvPicPr>
          <p:cNvPr id="5" name="Picture 4" descr="A white text on a black background&#10;&#10;Description automatically generated">
            <a:extLst>
              <a:ext uri="{FF2B5EF4-FFF2-40B4-BE49-F238E27FC236}">
                <a16:creationId xmlns:a16="http://schemas.microsoft.com/office/drawing/2014/main" id="{42667AAE-8206-2C2A-9C64-C068900EB69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442131" y="6186308"/>
            <a:ext cx="1371600" cy="241769"/>
          </a:xfrm>
          <a:prstGeom prst="rect">
            <a:avLst/>
          </a:prstGeom>
        </p:spPr>
      </p:pic>
    </p:spTree>
    <p:extLst>
      <p:ext uri="{BB962C8B-B14F-4D97-AF65-F5344CB8AC3E}">
        <p14:creationId xmlns:p14="http://schemas.microsoft.com/office/powerpoint/2010/main" val="2257852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peakers">
    <p:spTree>
      <p:nvGrpSpPr>
        <p:cNvPr id="1" name=""/>
        <p:cNvGrpSpPr/>
        <p:nvPr/>
      </p:nvGrpSpPr>
      <p:grpSpPr>
        <a:xfrm>
          <a:off x="0" y="0"/>
          <a:ext cx="0" cy="0"/>
          <a:chOff x="0" y="0"/>
          <a:chExt cx="0" cy="0"/>
        </a:xfrm>
      </p:grpSpPr>
      <p:pic>
        <p:nvPicPr>
          <p:cNvPr id="13" name="Picture 12" descr="A blue light in the dark&#10;&#10;Description automatically generated with low confidence">
            <a:extLst>
              <a:ext uri="{FF2B5EF4-FFF2-40B4-BE49-F238E27FC236}">
                <a16:creationId xmlns:a16="http://schemas.microsoft.com/office/drawing/2014/main" id="{E490237C-99B3-4664-7462-6C4BF3FC7320}"/>
              </a:ext>
            </a:extLst>
          </p:cNvPr>
          <p:cNvPicPr>
            <a:picLocks noChangeAspect="1"/>
          </p:cNvPicPr>
          <p:nvPr/>
        </p:nvPicPr>
        <p:blipFill>
          <a:blip r:embed="rId2">
            <a:alphaModFix amt="25000"/>
            <a:extLst>
              <a:ext uri="{28A0092B-C50C-407E-A947-70E740481C1C}">
                <a14:useLocalDpi xmlns:a14="http://schemas.microsoft.com/office/drawing/2010/main" val="0"/>
              </a:ext>
            </a:extLst>
          </a:blip>
          <a:stretch>
            <a:fillRect/>
          </a:stretch>
        </p:blipFill>
        <p:spPr>
          <a:xfrm>
            <a:off x="0" y="1252627"/>
            <a:ext cx="12192000" cy="5612369"/>
          </a:xfrm>
          <a:prstGeom prst="rect">
            <a:avLst/>
          </a:prstGeom>
        </p:spPr>
      </p:pic>
      <p:pic>
        <p:nvPicPr>
          <p:cNvPr id="6" name="Picture 5" descr="MMS Logo">
            <a:extLst>
              <a:ext uri="{FF2B5EF4-FFF2-40B4-BE49-F238E27FC236}">
                <a16:creationId xmlns:a16="http://schemas.microsoft.com/office/drawing/2014/main" id="{58B90811-A51E-65F2-5CD6-98D6CF98110B}"/>
              </a:ext>
            </a:extLst>
          </p:cNvPr>
          <p:cNvPicPr>
            <a:picLocks noChangeAspect="1"/>
          </p:cNvPicPr>
          <p:nvPr/>
        </p:nvPicPr>
        <p:blipFill>
          <a:blip r:embed="rId3">
            <a:alphaModFix amt="20000"/>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10595625" y="5930596"/>
            <a:ext cx="1596375" cy="914400"/>
          </a:xfrm>
          <a:prstGeom prst="rect">
            <a:avLst/>
          </a:prstGeom>
        </p:spPr>
      </p:pic>
      <p:sp>
        <p:nvSpPr>
          <p:cNvPr id="5" name="Picture Placeholder 4">
            <a:extLst>
              <a:ext uri="{FF2B5EF4-FFF2-40B4-BE49-F238E27FC236}">
                <a16:creationId xmlns:a16="http://schemas.microsoft.com/office/drawing/2014/main" id="{D0F2FDBB-FB45-8FD2-5F71-DB342D59755E}"/>
              </a:ext>
            </a:extLst>
          </p:cNvPr>
          <p:cNvSpPr>
            <a:spLocks noGrp="1"/>
          </p:cNvSpPr>
          <p:nvPr>
            <p:ph type="pic" sz="quarter" idx="10"/>
          </p:nvPr>
        </p:nvSpPr>
        <p:spPr>
          <a:xfrm>
            <a:off x="2396859" y="1581880"/>
            <a:ext cx="2703513" cy="2538413"/>
          </a:xfrm>
        </p:spPr>
        <p:txBody>
          <a:bodyPr/>
          <a:lstStyle/>
          <a:p>
            <a:r>
              <a:rPr lang="en-US"/>
              <a:t>Click icon to add picture</a:t>
            </a:r>
          </a:p>
        </p:txBody>
      </p:sp>
      <p:sp>
        <p:nvSpPr>
          <p:cNvPr id="8" name="Picture Placeholder 4">
            <a:extLst>
              <a:ext uri="{FF2B5EF4-FFF2-40B4-BE49-F238E27FC236}">
                <a16:creationId xmlns:a16="http://schemas.microsoft.com/office/drawing/2014/main" id="{B765F7A9-F279-484D-0F3B-4BB46B514D6C}"/>
              </a:ext>
            </a:extLst>
          </p:cNvPr>
          <p:cNvSpPr>
            <a:spLocks noGrp="1"/>
          </p:cNvSpPr>
          <p:nvPr>
            <p:ph type="pic" sz="quarter" idx="11"/>
          </p:nvPr>
        </p:nvSpPr>
        <p:spPr>
          <a:xfrm>
            <a:off x="7114594" y="1579653"/>
            <a:ext cx="2703513" cy="2538413"/>
          </a:xfrm>
        </p:spPr>
        <p:txBody>
          <a:bodyPr/>
          <a:lstStyle/>
          <a:p>
            <a:r>
              <a:rPr lang="en-US"/>
              <a:t>Click icon to add picture</a:t>
            </a:r>
            <a:endParaRPr lang="en-US" dirty="0"/>
          </a:p>
        </p:txBody>
      </p:sp>
      <p:sp>
        <p:nvSpPr>
          <p:cNvPr id="9" name="Rectangle 8">
            <a:extLst>
              <a:ext uri="{FF2B5EF4-FFF2-40B4-BE49-F238E27FC236}">
                <a16:creationId xmlns:a16="http://schemas.microsoft.com/office/drawing/2014/main" id="{5F6FE98B-7FAF-CBE0-DE78-7629C4DAC585}"/>
              </a:ext>
            </a:extLst>
          </p:cNvPr>
          <p:cNvSpPr/>
          <p:nvPr/>
        </p:nvSpPr>
        <p:spPr>
          <a:xfrm>
            <a:off x="4293904" y="195263"/>
            <a:ext cx="3604192" cy="1200329"/>
          </a:xfrm>
          <a:prstGeom prst="rect">
            <a:avLst/>
          </a:prstGeom>
          <a:noFill/>
        </p:spPr>
        <p:txBody>
          <a:bodyPr vert="horz" wrap="none" lIns="91440" tIns="45720" rIns="91440" bIns="45720">
            <a:spAutoFit/>
          </a:bodyPr>
          <a:lstStyle/>
          <a:p>
            <a:pPr algn="ctr"/>
            <a:r>
              <a:rPr lang="en-US" sz="7200" b="1" u="none" cap="none" spc="0" baseline="0" dirty="0">
                <a:ln w="0"/>
                <a:solidFill>
                  <a:schemeClr val="bg1"/>
                </a:solidFill>
                <a:effectLst>
                  <a:outerShdw blurRad="38100" dist="19050" dir="2700000" algn="tl" rotWithShape="0">
                    <a:schemeClr val="dk1">
                      <a:alpha val="40000"/>
                    </a:schemeClr>
                  </a:outerShdw>
                </a:effectLst>
              </a:rPr>
              <a:t>Speakers</a:t>
            </a:r>
          </a:p>
        </p:txBody>
      </p:sp>
      <p:pic>
        <p:nvPicPr>
          <p:cNvPr id="11" name="Graphic 10" descr="Radio microphone with solid fill">
            <a:extLst>
              <a:ext uri="{FF2B5EF4-FFF2-40B4-BE49-F238E27FC236}">
                <a16:creationId xmlns:a16="http://schemas.microsoft.com/office/drawing/2014/main" id="{081F717A-90EF-F96A-D83B-54E6307A315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459804" y="338227"/>
            <a:ext cx="914400" cy="914400"/>
          </a:xfrm>
          <a:prstGeom prst="rect">
            <a:avLst/>
          </a:prstGeom>
        </p:spPr>
      </p:pic>
      <p:sp>
        <p:nvSpPr>
          <p:cNvPr id="17" name="Text Placeholder 16">
            <a:extLst>
              <a:ext uri="{FF2B5EF4-FFF2-40B4-BE49-F238E27FC236}">
                <a16:creationId xmlns:a16="http://schemas.microsoft.com/office/drawing/2014/main" id="{2E8946D3-04F0-0641-9424-10E785AD7371}"/>
              </a:ext>
            </a:extLst>
          </p:cNvPr>
          <p:cNvSpPr>
            <a:spLocks noGrp="1"/>
          </p:cNvSpPr>
          <p:nvPr>
            <p:ph type="body" sz="quarter" idx="12" hasCustomPrompt="1"/>
          </p:nvPr>
        </p:nvSpPr>
        <p:spPr>
          <a:xfrm>
            <a:off x="1439693" y="4206239"/>
            <a:ext cx="4572000" cy="457200"/>
          </a:xfrm>
        </p:spPr>
        <p:txBody>
          <a:bodyPr/>
          <a:lstStyle>
            <a:lvl1pPr marL="0" indent="0" algn="ctr">
              <a:buFontTx/>
              <a:buNone/>
              <a:defRPr b="1"/>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Click to edit Speaker 1 Name</a:t>
            </a:r>
          </a:p>
        </p:txBody>
      </p:sp>
      <p:sp>
        <p:nvSpPr>
          <p:cNvPr id="18" name="Text Placeholder 16">
            <a:extLst>
              <a:ext uri="{FF2B5EF4-FFF2-40B4-BE49-F238E27FC236}">
                <a16:creationId xmlns:a16="http://schemas.microsoft.com/office/drawing/2014/main" id="{4E852539-A3B0-BF16-FE8E-4CC8EFF8ACE6}"/>
              </a:ext>
            </a:extLst>
          </p:cNvPr>
          <p:cNvSpPr>
            <a:spLocks noGrp="1"/>
          </p:cNvSpPr>
          <p:nvPr>
            <p:ph type="body" sz="quarter" idx="13" hasCustomPrompt="1"/>
          </p:nvPr>
        </p:nvSpPr>
        <p:spPr>
          <a:xfrm>
            <a:off x="6168867" y="4206239"/>
            <a:ext cx="4572000" cy="457200"/>
          </a:xfrm>
        </p:spPr>
        <p:txBody>
          <a:bodyPr/>
          <a:lstStyle>
            <a:lvl1pPr marL="0" indent="0" algn="ctr">
              <a:buFontTx/>
              <a:buNone/>
              <a:defRPr b="1"/>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Click to edit Speaker 2 Name</a:t>
            </a:r>
          </a:p>
        </p:txBody>
      </p:sp>
      <p:sp>
        <p:nvSpPr>
          <p:cNvPr id="19" name="Text Placeholder 16">
            <a:extLst>
              <a:ext uri="{FF2B5EF4-FFF2-40B4-BE49-F238E27FC236}">
                <a16:creationId xmlns:a16="http://schemas.microsoft.com/office/drawing/2014/main" id="{F8B8F0D3-A682-04D8-7E0B-F26D56163FA4}"/>
              </a:ext>
            </a:extLst>
          </p:cNvPr>
          <p:cNvSpPr>
            <a:spLocks noGrp="1"/>
          </p:cNvSpPr>
          <p:nvPr>
            <p:ph type="body" sz="quarter" idx="14" hasCustomPrompt="1"/>
          </p:nvPr>
        </p:nvSpPr>
        <p:spPr>
          <a:xfrm>
            <a:off x="1439693" y="5303520"/>
            <a:ext cx="4572000" cy="914400"/>
          </a:xfrm>
        </p:spPr>
        <p:txBody>
          <a:bodyPr>
            <a:normAutofit/>
          </a:bodyPr>
          <a:lstStyle>
            <a:lvl1pPr marL="0" indent="0" algn="ctr">
              <a:buFontTx/>
              <a:buNone/>
              <a:defRPr sz="24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Click to edit Speaker 1 contact info</a:t>
            </a:r>
          </a:p>
        </p:txBody>
      </p:sp>
      <p:sp>
        <p:nvSpPr>
          <p:cNvPr id="20" name="Text Placeholder 16">
            <a:extLst>
              <a:ext uri="{FF2B5EF4-FFF2-40B4-BE49-F238E27FC236}">
                <a16:creationId xmlns:a16="http://schemas.microsoft.com/office/drawing/2014/main" id="{A3D27F1E-071E-F20C-9FA4-6FF3260A1116}"/>
              </a:ext>
            </a:extLst>
          </p:cNvPr>
          <p:cNvSpPr>
            <a:spLocks noGrp="1"/>
          </p:cNvSpPr>
          <p:nvPr>
            <p:ph type="body" sz="quarter" idx="15" hasCustomPrompt="1"/>
          </p:nvPr>
        </p:nvSpPr>
        <p:spPr>
          <a:xfrm>
            <a:off x="6180307" y="5303520"/>
            <a:ext cx="4572000" cy="914400"/>
          </a:xfrm>
        </p:spPr>
        <p:txBody>
          <a:bodyPr/>
          <a:lstStyle>
            <a:lvl1pPr marL="0" indent="0" algn="ctr">
              <a:buFontTx/>
              <a:buNone/>
              <a:defRPr sz="24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Click to edit Speaker 2 contact info</a:t>
            </a:r>
          </a:p>
        </p:txBody>
      </p:sp>
      <p:sp>
        <p:nvSpPr>
          <p:cNvPr id="21" name="Text Placeholder 16">
            <a:extLst>
              <a:ext uri="{FF2B5EF4-FFF2-40B4-BE49-F238E27FC236}">
                <a16:creationId xmlns:a16="http://schemas.microsoft.com/office/drawing/2014/main" id="{725C257A-1E0B-90CB-FDAB-F164B5FB84B2}"/>
              </a:ext>
            </a:extLst>
          </p:cNvPr>
          <p:cNvSpPr>
            <a:spLocks noGrp="1"/>
          </p:cNvSpPr>
          <p:nvPr>
            <p:ph type="body" sz="quarter" idx="16" hasCustomPrompt="1"/>
          </p:nvPr>
        </p:nvSpPr>
        <p:spPr>
          <a:xfrm>
            <a:off x="1439693" y="4754880"/>
            <a:ext cx="4572000" cy="457200"/>
          </a:xfrm>
        </p:spPr>
        <p:txBody>
          <a:bodyPr>
            <a:normAutofit/>
          </a:bodyPr>
          <a:lstStyle>
            <a:lvl1pPr marL="0" indent="0" algn="ctr">
              <a:buFontTx/>
              <a:buNone/>
              <a:defRPr sz="24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Click to edit Speaker 1 info</a:t>
            </a:r>
          </a:p>
        </p:txBody>
      </p:sp>
      <p:sp>
        <p:nvSpPr>
          <p:cNvPr id="22" name="Text Placeholder 16">
            <a:extLst>
              <a:ext uri="{FF2B5EF4-FFF2-40B4-BE49-F238E27FC236}">
                <a16:creationId xmlns:a16="http://schemas.microsoft.com/office/drawing/2014/main" id="{F028274B-3D73-8DB7-57F5-8758A5761592}"/>
              </a:ext>
            </a:extLst>
          </p:cNvPr>
          <p:cNvSpPr>
            <a:spLocks noGrp="1"/>
          </p:cNvSpPr>
          <p:nvPr>
            <p:ph type="body" sz="quarter" idx="17" hasCustomPrompt="1"/>
          </p:nvPr>
        </p:nvSpPr>
        <p:spPr>
          <a:xfrm>
            <a:off x="6180350" y="4754880"/>
            <a:ext cx="4572000" cy="457200"/>
          </a:xfrm>
        </p:spPr>
        <p:txBody>
          <a:bodyPr>
            <a:normAutofit/>
          </a:bodyPr>
          <a:lstStyle>
            <a:lvl1pPr marL="0" indent="0" algn="ctr">
              <a:buFontTx/>
              <a:buNone/>
              <a:defRPr sz="24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Click to edit Speaker 2 info</a:t>
            </a:r>
          </a:p>
        </p:txBody>
      </p:sp>
      <p:sp>
        <p:nvSpPr>
          <p:cNvPr id="23" name="Rectangle 22">
            <a:extLst>
              <a:ext uri="{FF2B5EF4-FFF2-40B4-BE49-F238E27FC236}">
                <a16:creationId xmlns:a16="http://schemas.microsoft.com/office/drawing/2014/main" id="{1E3E2B6C-976C-B840-C89F-B4F3065660F9}"/>
              </a:ext>
            </a:extLst>
          </p:cNvPr>
          <p:cNvSpPr/>
          <p:nvPr/>
        </p:nvSpPr>
        <p:spPr>
          <a:xfrm>
            <a:off x="2286669" y="6401767"/>
            <a:ext cx="7618661" cy="259381"/>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0" cap="none" spc="0" dirty="0">
                <a:ln w="0"/>
                <a:solidFill>
                  <a:schemeClr val="bg1"/>
                </a:solidFill>
                <a:effectLst>
                  <a:outerShdw blurRad="38100" dist="19050" dir="2700000" algn="tl" rotWithShape="0">
                    <a:schemeClr val="dk1">
                      <a:alpha val="40000"/>
                    </a:schemeClr>
                  </a:outerShdw>
                </a:effectLst>
              </a:rPr>
              <a:t>Can’t see our slides? Can’t hear? Need to repeat the question? Call us out!</a:t>
            </a:r>
          </a:p>
        </p:txBody>
      </p:sp>
    </p:spTree>
    <p:extLst>
      <p:ext uri="{BB962C8B-B14F-4D97-AF65-F5344CB8AC3E}">
        <p14:creationId xmlns:p14="http://schemas.microsoft.com/office/powerpoint/2010/main" val="7640612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F2B3F-34C9-5D81-3C0A-03B2A2A13B2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64A0340-D9A2-712E-B180-06395325383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 name="Graphic 3">
            <a:extLst>
              <a:ext uri="{FF2B5EF4-FFF2-40B4-BE49-F238E27FC236}">
                <a16:creationId xmlns:a16="http://schemas.microsoft.com/office/drawing/2014/main" id="{34DC2BF3-5723-DDFE-DC82-A290B20B98E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1260775"/>
            <a:ext cx="12191999" cy="734379"/>
          </a:xfrm>
          <a:prstGeom prst="rect">
            <a:avLst/>
          </a:prstGeom>
        </p:spPr>
      </p:pic>
      <p:pic>
        <p:nvPicPr>
          <p:cNvPr id="5" name="Picture 4" descr="MMS Logo">
            <a:extLst>
              <a:ext uri="{FF2B5EF4-FFF2-40B4-BE49-F238E27FC236}">
                <a16:creationId xmlns:a16="http://schemas.microsoft.com/office/drawing/2014/main" id="{6BB8CEAA-38FA-294E-1F01-E1EFDF184E89}"/>
              </a:ext>
            </a:extLst>
          </p:cNvPr>
          <p:cNvPicPr>
            <a:picLocks noChangeAspect="1"/>
          </p:cNvPicPr>
          <p:nvPr/>
        </p:nvPicPr>
        <p:blipFill>
          <a:blip r:embed="rId4">
            <a:duotone>
              <a:schemeClr val="accent2">
                <a:shade val="45000"/>
                <a:satMod val="135000"/>
              </a:schemeClr>
              <a:prstClr val="white"/>
            </a:duotone>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0868025" y="6110542"/>
            <a:ext cx="1304924" cy="747457"/>
          </a:xfrm>
          <a:prstGeom prst="rect">
            <a:avLst/>
          </a:prstGeom>
        </p:spPr>
      </p:pic>
    </p:spTree>
    <p:extLst>
      <p:ext uri="{BB962C8B-B14F-4D97-AF65-F5344CB8AC3E}">
        <p14:creationId xmlns:p14="http://schemas.microsoft.com/office/powerpoint/2010/main" val="968506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nd 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F2B3F-34C9-5D81-3C0A-03B2A2A13B2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64A0340-D9A2-712E-B180-06395325383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 name="Graphic 3">
            <a:extLst>
              <a:ext uri="{FF2B5EF4-FFF2-40B4-BE49-F238E27FC236}">
                <a16:creationId xmlns:a16="http://schemas.microsoft.com/office/drawing/2014/main" id="{CD2AA9D5-D0D7-2443-1A04-53990301396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1260775"/>
            <a:ext cx="12191999" cy="734379"/>
          </a:xfrm>
          <a:prstGeom prst="rect">
            <a:avLst/>
          </a:prstGeom>
        </p:spPr>
      </p:pic>
      <p:pic>
        <p:nvPicPr>
          <p:cNvPr id="5" name="Picture 4" descr="MMS Logo">
            <a:extLst>
              <a:ext uri="{FF2B5EF4-FFF2-40B4-BE49-F238E27FC236}">
                <a16:creationId xmlns:a16="http://schemas.microsoft.com/office/drawing/2014/main" id="{944C145A-9F2C-FB37-3F61-DB7275C648AD}"/>
              </a:ext>
            </a:extLst>
          </p:cNvPr>
          <p:cNvPicPr>
            <a:picLocks noChangeAspect="1"/>
          </p:cNvPicPr>
          <p:nvPr/>
        </p:nvPicPr>
        <p:blipFill>
          <a:blip r:embed="rId4">
            <a:duotone>
              <a:schemeClr val="accent2">
                <a:shade val="45000"/>
                <a:satMod val="135000"/>
              </a:schemeClr>
              <a:prstClr val="white"/>
            </a:duotone>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0868025" y="6110542"/>
            <a:ext cx="1304924" cy="747457"/>
          </a:xfrm>
          <a:prstGeom prst="rect">
            <a:avLst/>
          </a:prstGeom>
        </p:spPr>
      </p:pic>
    </p:spTree>
    <p:extLst>
      <p:ext uri="{BB962C8B-B14F-4D97-AF65-F5344CB8AC3E}">
        <p14:creationId xmlns:p14="http://schemas.microsoft.com/office/powerpoint/2010/main" val="364949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665EE4-0A4A-2B2C-119B-2F341C139E3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911DF5D-CB3B-BA76-1722-DD0D7E7805E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3" descr="MMS Logo">
            <a:extLst>
              <a:ext uri="{FF2B5EF4-FFF2-40B4-BE49-F238E27FC236}">
                <a16:creationId xmlns:a16="http://schemas.microsoft.com/office/drawing/2014/main" id="{D1198A4E-4F44-AACB-84C5-0FAF4CF692A6}"/>
              </a:ext>
            </a:extLst>
          </p:cNvPr>
          <p:cNvPicPr>
            <a:picLocks noChangeAspect="1"/>
          </p:cNvPicPr>
          <p:nvPr/>
        </p:nvPicPr>
        <p:blipFill>
          <a:blip r:embed="rId2">
            <a:duotone>
              <a:schemeClr val="accent2">
                <a:shade val="45000"/>
                <a:satMod val="135000"/>
              </a:schemeClr>
              <a:prstClr val="white"/>
            </a:duotone>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0868025" y="6110542"/>
            <a:ext cx="1304924" cy="747457"/>
          </a:xfrm>
          <a:prstGeom prst="rect">
            <a:avLst/>
          </a:prstGeom>
        </p:spPr>
      </p:pic>
    </p:spTree>
    <p:extLst>
      <p:ext uri="{BB962C8B-B14F-4D97-AF65-F5344CB8AC3E}">
        <p14:creationId xmlns:p14="http://schemas.microsoft.com/office/powerpoint/2010/main" val="4103748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Demo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665EE4-0A4A-2B2C-119B-2F341C139E31}"/>
              </a:ext>
            </a:extLst>
          </p:cNvPr>
          <p:cNvSpPr>
            <a:spLocks noGrp="1"/>
          </p:cNvSpPr>
          <p:nvPr>
            <p:ph type="title"/>
          </p:nvPr>
        </p:nvSpPr>
        <p:spPr>
          <a:xfrm>
            <a:off x="3414408" y="1700011"/>
            <a:ext cx="7933041" cy="2852737"/>
          </a:xfrm>
        </p:spPr>
        <p:txBody>
          <a:bodyPr anchor="b"/>
          <a:lstStyle>
            <a:lvl1pPr>
              <a:defRPr sz="6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911DF5D-CB3B-BA76-1722-DD0D7E7805E8}"/>
              </a:ext>
            </a:extLst>
          </p:cNvPr>
          <p:cNvSpPr>
            <a:spLocks noGrp="1"/>
          </p:cNvSpPr>
          <p:nvPr>
            <p:ph type="body" idx="1"/>
          </p:nvPr>
        </p:nvSpPr>
        <p:spPr>
          <a:xfrm>
            <a:off x="3414408" y="4579736"/>
            <a:ext cx="7933041"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8" name="Rectangle 7">
            <a:extLst>
              <a:ext uri="{FF2B5EF4-FFF2-40B4-BE49-F238E27FC236}">
                <a16:creationId xmlns:a16="http://schemas.microsoft.com/office/drawing/2014/main" id="{CEF6BDD6-65D1-E9C5-ACC8-28AEF699CDAA}"/>
              </a:ext>
            </a:extLst>
          </p:cNvPr>
          <p:cNvSpPr/>
          <p:nvPr/>
        </p:nvSpPr>
        <p:spPr>
          <a:xfrm>
            <a:off x="1173627" y="2090755"/>
            <a:ext cx="1661993" cy="3376886"/>
          </a:xfrm>
          <a:prstGeom prst="rect">
            <a:avLst/>
          </a:prstGeom>
          <a:noFill/>
        </p:spPr>
        <p:txBody>
          <a:bodyPr vert="vert270" wrap="none" lIns="91440" tIns="45720" rIns="91440" bIns="45720">
            <a:spAutoFit/>
          </a:bodyPr>
          <a:lstStyle/>
          <a:p>
            <a:pPr algn="ctr"/>
            <a:r>
              <a:rPr lang="en-US" sz="9600" b="1" u="none" cap="none" spc="0" baseline="0" dirty="0">
                <a:ln w="0"/>
                <a:solidFill>
                  <a:schemeClr val="bg1">
                    <a:alpha val="25000"/>
                  </a:schemeClr>
                </a:solidFill>
                <a:effectLst>
                  <a:outerShdw blurRad="38100" dist="19050" dir="2700000" algn="tl" rotWithShape="0">
                    <a:schemeClr val="dk1">
                      <a:alpha val="40000"/>
                    </a:schemeClr>
                  </a:outerShdw>
                </a:effectLst>
              </a:rPr>
              <a:t>DEMO</a:t>
            </a:r>
          </a:p>
        </p:txBody>
      </p:sp>
      <p:pic>
        <p:nvPicPr>
          <p:cNvPr id="4" name="Picture 3" descr="MMS Logo">
            <a:extLst>
              <a:ext uri="{FF2B5EF4-FFF2-40B4-BE49-F238E27FC236}">
                <a16:creationId xmlns:a16="http://schemas.microsoft.com/office/drawing/2014/main" id="{139D45D9-3852-6A9A-4A35-203054D88477}"/>
              </a:ext>
            </a:extLst>
          </p:cNvPr>
          <p:cNvPicPr>
            <a:picLocks noChangeAspect="1"/>
          </p:cNvPicPr>
          <p:nvPr/>
        </p:nvPicPr>
        <p:blipFill>
          <a:blip r:embed="rId2">
            <a:duotone>
              <a:schemeClr val="accent2">
                <a:shade val="45000"/>
                <a:satMod val="135000"/>
              </a:schemeClr>
              <a:prstClr val="white"/>
            </a:duotone>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0868025" y="6110542"/>
            <a:ext cx="1304924" cy="747457"/>
          </a:xfrm>
          <a:prstGeom prst="rect">
            <a:avLst/>
          </a:prstGeom>
        </p:spPr>
      </p:pic>
    </p:spTree>
    <p:extLst>
      <p:ext uri="{BB962C8B-B14F-4D97-AF65-F5344CB8AC3E}">
        <p14:creationId xmlns:p14="http://schemas.microsoft.com/office/powerpoint/2010/main" val="21346348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72CA98-158E-037A-C94E-E38DC534861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3DAACDB-B0A5-F82A-E06F-F66C4B0C2D2A}"/>
              </a:ext>
            </a:extLst>
          </p:cNvPr>
          <p:cNvSpPr>
            <a:spLocks noGrp="1"/>
          </p:cNvSpPr>
          <p:nvPr>
            <p:ph sz="half" idx="1"/>
          </p:nvPr>
        </p:nvSpPr>
        <p:spPr>
          <a:xfrm>
            <a:off x="838200" y="1498060"/>
            <a:ext cx="5181600" cy="46789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29BF707E-1F23-C8BE-85CC-91A13D768C0C}"/>
              </a:ext>
            </a:extLst>
          </p:cNvPr>
          <p:cNvSpPr>
            <a:spLocks noGrp="1"/>
          </p:cNvSpPr>
          <p:nvPr>
            <p:ph sz="half" idx="2"/>
          </p:nvPr>
        </p:nvSpPr>
        <p:spPr>
          <a:xfrm>
            <a:off x="6172200" y="1498060"/>
            <a:ext cx="5181600" cy="46789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Graphic 4">
            <a:extLst>
              <a:ext uri="{FF2B5EF4-FFF2-40B4-BE49-F238E27FC236}">
                <a16:creationId xmlns:a16="http://schemas.microsoft.com/office/drawing/2014/main" id="{3588E471-0DF3-3707-5729-D6D4936CBBA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1260775"/>
            <a:ext cx="12191999" cy="734379"/>
          </a:xfrm>
          <a:prstGeom prst="rect">
            <a:avLst/>
          </a:prstGeom>
        </p:spPr>
      </p:pic>
      <p:pic>
        <p:nvPicPr>
          <p:cNvPr id="7" name="Picture 6" descr="MMS Logo">
            <a:extLst>
              <a:ext uri="{FF2B5EF4-FFF2-40B4-BE49-F238E27FC236}">
                <a16:creationId xmlns:a16="http://schemas.microsoft.com/office/drawing/2014/main" id="{BACB3951-0A97-284D-8AB0-AEF714699040}"/>
              </a:ext>
            </a:extLst>
          </p:cNvPr>
          <p:cNvPicPr>
            <a:picLocks noChangeAspect="1"/>
          </p:cNvPicPr>
          <p:nvPr/>
        </p:nvPicPr>
        <p:blipFill>
          <a:blip r:embed="rId4">
            <a:duotone>
              <a:schemeClr val="accent2">
                <a:shade val="45000"/>
                <a:satMod val="135000"/>
              </a:schemeClr>
              <a:prstClr val="white"/>
            </a:duotone>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0868025" y="6110542"/>
            <a:ext cx="1304924" cy="747457"/>
          </a:xfrm>
          <a:prstGeom prst="rect">
            <a:avLst/>
          </a:prstGeom>
        </p:spPr>
      </p:pic>
    </p:spTree>
    <p:extLst>
      <p:ext uri="{BB962C8B-B14F-4D97-AF65-F5344CB8AC3E}">
        <p14:creationId xmlns:p14="http://schemas.microsoft.com/office/powerpoint/2010/main" val="42185396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643FC6-9D49-7EE7-65B3-940E59809465}"/>
              </a:ext>
            </a:extLst>
          </p:cNvPr>
          <p:cNvSpPr>
            <a:spLocks noGrp="1"/>
          </p:cNvSpPr>
          <p:nvPr>
            <p:ph type="title"/>
          </p:nvPr>
        </p:nvSpPr>
        <p:spPr>
          <a:xfrm>
            <a:off x="839788" y="365125"/>
            <a:ext cx="10515600" cy="795528"/>
          </a:xfrm>
        </p:spPr>
        <p:txBody>
          <a:bodyPr/>
          <a:lstStyle/>
          <a:p>
            <a:r>
              <a:rPr lang="en-US"/>
              <a:t>Click to edit Master title style</a:t>
            </a:r>
          </a:p>
        </p:txBody>
      </p:sp>
      <p:sp>
        <p:nvSpPr>
          <p:cNvPr id="3" name="Text Placeholder 2">
            <a:extLst>
              <a:ext uri="{FF2B5EF4-FFF2-40B4-BE49-F238E27FC236}">
                <a16:creationId xmlns:a16="http://schemas.microsoft.com/office/drawing/2014/main" id="{B88AD4CF-A6B7-AD69-E2EF-D5CF1E53C008}"/>
              </a:ext>
            </a:extLst>
          </p:cNvPr>
          <p:cNvSpPr>
            <a:spLocks noGrp="1"/>
          </p:cNvSpPr>
          <p:nvPr>
            <p:ph type="body" idx="1"/>
          </p:nvPr>
        </p:nvSpPr>
        <p:spPr>
          <a:xfrm>
            <a:off x="839788" y="1515787"/>
            <a:ext cx="5157787" cy="48523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5D8C1A2-5CFB-9DDA-598C-3D6E4DB535E1}"/>
              </a:ext>
            </a:extLst>
          </p:cNvPr>
          <p:cNvSpPr>
            <a:spLocks noGrp="1"/>
          </p:cNvSpPr>
          <p:nvPr>
            <p:ph sz="half" idx="2"/>
          </p:nvPr>
        </p:nvSpPr>
        <p:spPr>
          <a:xfrm>
            <a:off x="839788" y="2091448"/>
            <a:ext cx="5157787" cy="4098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CD7FFAF-6DE1-D7D2-9D0C-7DA4C93200AA}"/>
              </a:ext>
            </a:extLst>
          </p:cNvPr>
          <p:cNvSpPr>
            <a:spLocks noGrp="1"/>
          </p:cNvSpPr>
          <p:nvPr>
            <p:ph type="body" sz="quarter" idx="3"/>
          </p:nvPr>
        </p:nvSpPr>
        <p:spPr>
          <a:xfrm>
            <a:off x="6172200" y="1515787"/>
            <a:ext cx="5183188" cy="48523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C2BCB2A-881F-6F25-A415-DE218744AFE6}"/>
              </a:ext>
            </a:extLst>
          </p:cNvPr>
          <p:cNvSpPr>
            <a:spLocks noGrp="1"/>
          </p:cNvSpPr>
          <p:nvPr>
            <p:ph sz="quarter" idx="4"/>
          </p:nvPr>
        </p:nvSpPr>
        <p:spPr>
          <a:xfrm>
            <a:off x="6172200" y="2091448"/>
            <a:ext cx="5183188" cy="4098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Graphic 6">
            <a:extLst>
              <a:ext uri="{FF2B5EF4-FFF2-40B4-BE49-F238E27FC236}">
                <a16:creationId xmlns:a16="http://schemas.microsoft.com/office/drawing/2014/main" id="{BB7BF4D1-931A-0E03-2A34-20B5827BD4C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1260775"/>
            <a:ext cx="12191999" cy="734379"/>
          </a:xfrm>
          <a:prstGeom prst="rect">
            <a:avLst/>
          </a:prstGeom>
        </p:spPr>
      </p:pic>
      <p:pic>
        <p:nvPicPr>
          <p:cNvPr id="9" name="Picture 8" descr="MMS Logo">
            <a:extLst>
              <a:ext uri="{FF2B5EF4-FFF2-40B4-BE49-F238E27FC236}">
                <a16:creationId xmlns:a16="http://schemas.microsoft.com/office/drawing/2014/main" id="{64817264-8E80-BCCC-B372-7309A6D39D2F}"/>
              </a:ext>
            </a:extLst>
          </p:cNvPr>
          <p:cNvPicPr>
            <a:picLocks noChangeAspect="1"/>
          </p:cNvPicPr>
          <p:nvPr/>
        </p:nvPicPr>
        <p:blipFill>
          <a:blip r:embed="rId4">
            <a:duotone>
              <a:schemeClr val="accent2">
                <a:shade val="45000"/>
                <a:satMod val="135000"/>
              </a:schemeClr>
              <a:prstClr val="white"/>
            </a:duotone>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0868025" y="6110542"/>
            <a:ext cx="1304924" cy="747457"/>
          </a:xfrm>
          <a:prstGeom prst="rect">
            <a:avLst/>
          </a:prstGeom>
        </p:spPr>
      </p:pic>
    </p:spTree>
    <p:extLst>
      <p:ext uri="{BB962C8B-B14F-4D97-AF65-F5344CB8AC3E}">
        <p14:creationId xmlns:p14="http://schemas.microsoft.com/office/powerpoint/2010/main" val="35224557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19ACD-72B3-1EDF-3267-2C3F86B84490}"/>
              </a:ext>
            </a:extLst>
          </p:cNvPr>
          <p:cNvSpPr>
            <a:spLocks noGrp="1"/>
          </p:cNvSpPr>
          <p:nvPr>
            <p:ph type="title"/>
          </p:nvPr>
        </p:nvSpPr>
        <p:spPr/>
        <p:txBody>
          <a:bodyPr/>
          <a:lstStyle/>
          <a:p>
            <a:r>
              <a:rPr lang="en-US"/>
              <a:t>Click to edit Master title style</a:t>
            </a:r>
          </a:p>
        </p:txBody>
      </p:sp>
      <p:pic>
        <p:nvPicPr>
          <p:cNvPr id="3" name="Graphic 2">
            <a:extLst>
              <a:ext uri="{FF2B5EF4-FFF2-40B4-BE49-F238E27FC236}">
                <a16:creationId xmlns:a16="http://schemas.microsoft.com/office/drawing/2014/main" id="{8DDFCCEB-9963-71FF-1B32-455693B783B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1260775"/>
            <a:ext cx="12191999" cy="734379"/>
          </a:xfrm>
          <a:prstGeom prst="rect">
            <a:avLst/>
          </a:prstGeom>
        </p:spPr>
      </p:pic>
      <p:pic>
        <p:nvPicPr>
          <p:cNvPr id="5" name="Picture 4" descr="MMS Logo">
            <a:extLst>
              <a:ext uri="{FF2B5EF4-FFF2-40B4-BE49-F238E27FC236}">
                <a16:creationId xmlns:a16="http://schemas.microsoft.com/office/drawing/2014/main" id="{3D4460D7-534E-D8C4-8526-6160A141C1EF}"/>
              </a:ext>
            </a:extLst>
          </p:cNvPr>
          <p:cNvPicPr>
            <a:picLocks noChangeAspect="1"/>
          </p:cNvPicPr>
          <p:nvPr/>
        </p:nvPicPr>
        <p:blipFill>
          <a:blip r:embed="rId4">
            <a:duotone>
              <a:schemeClr val="accent2">
                <a:shade val="45000"/>
                <a:satMod val="135000"/>
              </a:schemeClr>
              <a:prstClr val="white"/>
            </a:duotone>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0868025" y="6110542"/>
            <a:ext cx="1304924" cy="747457"/>
          </a:xfrm>
          <a:prstGeom prst="rect">
            <a:avLst/>
          </a:prstGeom>
        </p:spPr>
      </p:pic>
    </p:spTree>
    <p:extLst>
      <p:ext uri="{BB962C8B-B14F-4D97-AF65-F5344CB8AC3E}">
        <p14:creationId xmlns:p14="http://schemas.microsoft.com/office/powerpoint/2010/main" val="24570931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microsoft.com/office/2007/relationships/hdphoto" Target="../media/hdphoto1.wdp"/><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6">
            <a:extLst>
              <a:ext uri="{BEBA8EAE-BF5A-486C-A8C5-ECC9F3942E4B}">
                <a14:imgProps xmlns:a14="http://schemas.microsoft.com/office/drawing/2010/main">
                  <a14:imgLayer r:embed="rId17">
                    <a14:imgEffect>
                      <a14:saturation sat="86000"/>
                    </a14:imgEffect>
                    <a14:imgEffect>
                      <a14:brightnessContrast bright="-69000"/>
                    </a14:imgEffect>
                  </a14:imgLayer>
                </a14:imgProps>
              </a:ext>
            </a:extLst>
          </a:blip>
          <a:srcRect/>
          <a:stretch>
            <a:fillRect t="-9000" b="-9000"/>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A365651-282E-586C-B06B-5DB5D99446FF}"/>
              </a:ext>
            </a:extLst>
          </p:cNvPr>
          <p:cNvSpPr>
            <a:spLocks noGrp="1"/>
          </p:cNvSpPr>
          <p:nvPr>
            <p:ph type="title"/>
          </p:nvPr>
        </p:nvSpPr>
        <p:spPr>
          <a:xfrm>
            <a:off x="838200" y="365126"/>
            <a:ext cx="10515600" cy="79246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86913A01-90A4-D2D1-24E8-69DD5F53470F}"/>
              </a:ext>
            </a:extLst>
          </p:cNvPr>
          <p:cNvSpPr>
            <a:spLocks noGrp="1"/>
          </p:cNvSpPr>
          <p:nvPr>
            <p:ph type="body" idx="1"/>
          </p:nvPr>
        </p:nvSpPr>
        <p:spPr>
          <a:xfrm>
            <a:off x="838200" y="1507787"/>
            <a:ext cx="10515600" cy="466917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8753720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Lst>
  <p:txStyles>
    <p:titleStyle>
      <a:lvl1pPr algn="l" defTabSz="914400" rtl="0" eaLnBrk="1" latinLnBrk="0" hangingPunct="1">
        <a:lnSpc>
          <a:spcPct val="90000"/>
        </a:lnSpc>
        <a:spcBef>
          <a:spcPct val="0"/>
        </a:spcBef>
        <a:buNone/>
        <a:defRPr sz="4400" b="1" kern="1200">
          <a:solidFill>
            <a:schemeClr val="bg1"/>
          </a:solidFill>
          <a:latin typeface="+mn-lt"/>
          <a:ea typeface="+mj-ea"/>
          <a:cs typeface="+mj-cs"/>
        </a:defRPr>
      </a:lvl1pPr>
    </p:titleStyle>
    <p:bodyStyle>
      <a:lvl1pPr marL="228600" indent="-228600" algn="l" defTabSz="914400" rtl="0" eaLnBrk="1" latinLnBrk="0" hangingPunct="1">
        <a:lnSpc>
          <a:spcPct val="90000"/>
        </a:lnSpc>
        <a:spcBef>
          <a:spcPts val="1000"/>
        </a:spcBef>
        <a:buFont typeface="Wingdings" panose="05000000000000000000" pitchFamily="2" charset="2"/>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Wingdings" panose="05000000000000000000" pitchFamily="2" charset="2"/>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Wingdings" panose="05000000000000000000" pitchFamily="2" charset="2"/>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FAB6E3-7603-DDFE-0DD1-5B76D819A146}"/>
              </a:ext>
            </a:extLst>
          </p:cNvPr>
          <p:cNvSpPr>
            <a:spLocks noGrp="1"/>
          </p:cNvSpPr>
          <p:nvPr>
            <p:ph type="ctrTitle"/>
          </p:nvPr>
        </p:nvSpPr>
        <p:spPr/>
        <p:txBody>
          <a:bodyPr/>
          <a:lstStyle/>
          <a:p>
            <a:r>
              <a:rPr lang="en-US" dirty="0"/>
              <a:t>Managing at Scale with PowerShell</a:t>
            </a:r>
          </a:p>
        </p:txBody>
      </p:sp>
      <p:sp>
        <p:nvSpPr>
          <p:cNvPr id="3" name="Subtitle 2">
            <a:extLst>
              <a:ext uri="{FF2B5EF4-FFF2-40B4-BE49-F238E27FC236}">
                <a16:creationId xmlns:a16="http://schemas.microsoft.com/office/drawing/2014/main" id="{3B53FB29-221D-0B32-31B6-8BDE8AA4ADF9}"/>
              </a:ext>
            </a:extLst>
          </p:cNvPr>
          <p:cNvSpPr>
            <a:spLocks noGrp="1"/>
          </p:cNvSpPr>
          <p:nvPr>
            <p:ph type="subTitle" idx="1"/>
          </p:nvPr>
        </p:nvSpPr>
        <p:spPr/>
        <p:txBody>
          <a:bodyPr/>
          <a:lstStyle/>
          <a:p>
            <a:r>
              <a:rPr lang="en-US" dirty="0"/>
              <a:t>Unlocking the Power of the Pipeline</a:t>
            </a:r>
          </a:p>
        </p:txBody>
      </p:sp>
    </p:spTree>
    <p:extLst>
      <p:ext uri="{BB962C8B-B14F-4D97-AF65-F5344CB8AC3E}">
        <p14:creationId xmlns:p14="http://schemas.microsoft.com/office/powerpoint/2010/main" val="1747783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BCC7478-0D26-1271-B826-ED05B2B0D194}"/>
              </a:ext>
            </a:extLst>
          </p:cNvPr>
          <p:cNvSpPr>
            <a:spLocks noGrp="1"/>
          </p:cNvSpPr>
          <p:nvPr>
            <p:ph type="title"/>
          </p:nvPr>
        </p:nvSpPr>
        <p:spPr>
          <a:xfrm>
            <a:off x="882317" y="297711"/>
            <a:ext cx="4492441" cy="1174898"/>
          </a:xfrm>
        </p:spPr>
        <p:txBody>
          <a:bodyPr anchor="t"/>
          <a:lstStyle/>
          <a:p>
            <a:r>
              <a:rPr lang="en-US" dirty="0"/>
              <a:t>Scripting at Scale </a:t>
            </a:r>
            <a:br>
              <a:rPr lang="en-US" dirty="0"/>
            </a:br>
            <a:r>
              <a:rPr lang="en-US" dirty="0"/>
              <a:t>Best Practices</a:t>
            </a:r>
          </a:p>
        </p:txBody>
      </p:sp>
      <p:pic>
        <p:nvPicPr>
          <p:cNvPr id="10" name="Picture Placeholder 9" descr="A person pointing at a sign&#10;&#10;Description automatically generated">
            <a:extLst>
              <a:ext uri="{FF2B5EF4-FFF2-40B4-BE49-F238E27FC236}">
                <a16:creationId xmlns:a16="http://schemas.microsoft.com/office/drawing/2014/main" id="{654D3020-BF7F-AFC7-C6D6-4EEEC945B2CD}"/>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l="7785" r="7785"/>
          <a:stretch>
            <a:fillRect/>
          </a:stretch>
        </p:blipFill>
        <p:spPr>
          <a:xfrm>
            <a:off x="5512798" y="802758"/>
            <a:ext cx="6172200" cy="4873625"/>
          </a:xfrm>
        </p:spPr>
      </p:pic>
      <p:sp>
        <p:nvSpPr>
          <p:cNvPr id="6" name="Text Placeholder 5">
            <a:extLst>
              <a:ext uri="{FF2B5EF4-FFF2-40B4-BE49-F238E27FC236}">
                <a16:creationId xmlns:a16="http://schemas.microsoft.com/office/drawing/2014/main" id="{BAA82E36-DD6C-2194-BDE2-DC3811572EAE}"/>
              </a:ext>
            </a:extLst>
          </p:cNvPr>
          <p:cNvSpPr>
            <a:spLocks noGrp="1"/>
          </p:cNvSpPr>
          <p:nvPr>
            <p:ph type="body" sz="half" idx="2"/>
          </p:nvPr>
        </p:nvSpPr>
        <p:spPr>
          <a:xfrm>
            <a:off x="882316" y="1238692"/>
            <a:ext cx="4492441" cy="5215270"/>
          </a:xfrm>
        </p:spPr>
        <p:txBody>
          <a:bodyPr>
            <a:noAutofit/>
          </a:bodyPr>
          <a:lstStyle/>
          <a:p>
            <a:pPr marL="285750" indent="-285750">
              <a:buFont typeface="Wingdings" panose="05000000000000000000" pitchFamily="2" charset="2"/>
              <a:buChar char="ü"/>
            </a:pPr>
            <a:r>
              <a:rPr lang="en-US" sz="2400" dirty="0"/>
              <a:t>Improve output properties</a:t>
            </a:r>
          </a:p>
          <a:p>
            <a:pPr marL="742950" lvl="1" indent="-285750">
              <a:buFont typeface="Wingdings" panose="05000000000000000000" pitchFamily="2" charset="2"/>
              <a:buChar char="ü"/>
            </a:pPr>
            <a:r>
              <a:rPr lang="en-US" sz="2000" dirty="0"/>
              <a:t>Include computer name</a:t>
            </a:r>
          </a:p>
          <a:p>
            <a:pPr marL="742950" lvl="1" indent="-285750">
              <a:buFont typeface="Wingdings" panose="05000000000000000000" pitchFamily="2" charset="2"/>
              <a:buChar char="ü"/>
            </a:pPr>
            <a:r>
              <a:rPr lang="en-US" sz="2000" dirty="0"/>
              <a:t>Watch property types</a:t>
            </a:r>
          </a:p>
          <a:p>
            <a:pPr marL="742950" lvl="1" indent="-285750">
              <a:buFont typeface="Wingdings" panose="05000000000000000000" pitchFamily="2" charset="2"/>
              <a:buChar char="ü"/>
            </a:pPr>
            <a:r>
              <a:rPr lang="en-US" sz="2000" dirty="0"/>
              <a:t>Consider metadata</a:t>
            </a:r>
          </a:p>
          <a:p>
            <a:pPr marL="285750" indent="-285750">
              <a:buFont typeface="Wingdings" panose="05000000000000000000" pitchFamily="2" charset="2"/>
              <a:buChar char="ü"/>
            </a:pPr>
            <a:r>
              <a:rPr lang="en-US" sz="2400" dirty="0"/>
              <a:t>Leverage remoting</a:t>
            </a:r>
          </a:p>
          <a:p>
            <a:pPr marL="742950" lvl="1" indent="-285750">
              <a:buFont typeface="Wingdings" panose="05000000000000000000" pitchFamily="2" charset="2"/>
              <a:buChar char="ü"/>
            </a:pPr>
            <a:r>
              <a:rPr lang="en-US" sz="2000" dirty="0"/>
              <a:t>Include throttling</a:t>
            </a:r>
          </a:p>
          <a:p>
            <a:pPr marL="285750" indent="-285750">
              <a:buFont typeface="Wingdings" panose="05000000000000000000" pitchFamily="2" charset="2"/>
              <a:buChar char="ü"/>
            </a:pPr>
            <a:r>
              <a:rPr lang="en-US" sz="2400" dirty="0"/>
              <a:t>Separate output from formatting</a:t>
            </a:r>
          </a:p>
          <a:p>
            <a:pPr marL="742950" lvl="1" indent="-285750">
              <a:buFont typeface="Wingdings" panose="05000000000000000000" pitchFamily="2" charset="2"/>
              <a:buChar char="ü"/>
            </a:pPr>
            <a:r>
              <a:rPr lang="en-US" sz="2000" dirty="0"/>
              <a:t>Don’t limit yourself</a:t>
            </a:r>
          </a:p>
          <a:p>
            <a:pPr marL="285750" indent="-285750">
              <a:buFont typeface="Wingdings" panose="05000000000000000000" pitchFamily="2" charset="2"/>
              <a:buChar char="ü"/>
            </a:pPr>
            <a:r>
              <a:rPr lang="en-US" sz="2400" dirty="0"/>
              <a:t>Log when necessary</a:t>
            </a:r>
          </a:p>
          <a:p>
            <a:pPr marL="742950" lvl="1" indent="-285750">
              <a:buFont typeface="Wingdings" panose="05000000000000000000" pitchFamily="2" charset="2"/>
              <a:buChar char="ü"/>
            </a:pPr>
            <a:r>
              <a:rPr lang="en-US" sz="2000" dirty="0"/>
              <a:t>Use detailed verbose output</a:t>
            </a:r>
          </a:p>
          <a:p>
            <a:pPr marL="285750" indent="-285750">
              <a:buFont typeface="Wingdings" panose="05000000000000000000" pitchFamily="2" charset="2"/>
              <a:buChar char="ü"/>
            </a:pPr>
            <a:r>
              <a:rPr lang="en-US" sz="2400" dirty="0"/>
              <a:t>Don’t think about doing one thing at a time</a:t>
            </a:r>
          </a:p>
          <a:p>
            <a:pPr marL="742950" lvl="1" indent="-285750">
              <a:buFont typeface="Wingdings" panose="05000000000000000000" pitchFamily="2" charset="2"/>
              <a:buChar char="ü"/>
            </a:pPr>
            <a:r>
              <a:rPr lang="en-US" sz="2200" dirty="0"/>
              <a:t>If in doubt, measure</a:t>
            </a:r>
          </a:p>
          <a:p>
            <a:endParaRPr lang="en-US" sz="2400" dirty="0"/>
          </a:p>
        </p:txBody>
      </p:sp>
    </p:spTree>
    <p:extLst>
      <p:ext uri="{BB962C8B-B14F-4D97-AF65-F5344CB8AC3E}">
        <p14:creationId xmlns:p14="http://schemas.microsoft.com/office/powerpoint/2010/main" val="24130986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6">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black circle with a light in the center&#10;&#10;Description automatically generated">
            <a:extLst>
              <a:ext uri="{FF2B5EF4-FFF2-40B4-BE49-F238E27FC236}">
                <a16:creationId xmlns:a16="http://schemas.microsoft.com/office/drawing/2014/main" id="{F3F6DF90-4082-E1AC-9B61-9C0FCDED89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12255785" cy="6969642"/>
          </a:xfrm>
          <a:prstGeom prst="rect">
            <a:avLst/>
          </a:prstGeom>
        </p:spPr>
      </p:pic>
    </p:spTree>
    <p:extLst>
      <p:ext uri="{BB962C8B-B14F-4D97-AF65-F5344CB8AC3E}">
        <p14:creationId xmlns:p14="http://schemas.microsoft.com/office/powerpoint/2010/main" val="39770342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23110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99631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Placeholder 24" descr="A person holding a phone&#10;&#10;Description automatically generated">
            <a:extLst>
              <a:ext uri="{FF2B5EF4-FFF2-40B4-BE49-F238E27FC236}">
                <a16:creationId xmlns:a16="http://schemas.microsoft.com/office/drawing/2014/main" id="{C053213F-CEA9-EFBE-CC4D-6B6F2EF1D39E}"/>
              </a:ext>
            </a:extLst>
          </p:cNvPr>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t="3053" b="3053"/>
          <a:stretch>
            <a:fillRect/>
          </a:stretch>
        </p:blipFill>
        <p:spPr/>
      </p:pic>
      <p:sp>
        <p:nvSpPr>
          <p:cNvPr id="4" name="Text Placeholder 3">
            <a:extLst>
              <a:ext uri="{FF2B5EF4-FFF2-40B4-BE49-F238E27FC236}">
                <a16:creationId xmlns:a16="http://schemas.microsoft.com/office/drawing/2014/main" id="{F54D11BC-16B5-B796-05F6-A042E99EA3B1}"/>
              </a:ext>
            </a:extLst>
          </p:cNvPr>
          <p:cNvSpPr>
            <a:spLocks noGrp="1"/>
          </p:cNvSpPr>
          <p:nvPr>
            <p:ph type="body" sz="quarter" idx="12"/>
          </p:nvPr>
        </p:nvSpPr>
        <p:spPr/>
        <p:txBody>
          <a:bodyPr>
            <a:normAutofit lnSpcReduction="10000"/>
          </a:bodyPr>
          <a:lstStyle/>
          <a:p>
            <a:r>
              <a:rPr lang="en-US" dirty="0"/>
              <a:t>Jeff Hicks</a:t>
            </a:r>
          </a:p>
        </p:txBody>
      </p:sp>
      <p:sp>
        <p:nvSpPr>
          <p:cNvPr id="5" name="Text Placeholder 4">
            <a:extLst>
              <a:ext uri="{FF2B5EF4-FFF2-40B4-BE49-F238E27FC236}">
                <a16:creationId xmlns:a16="http://schemas.microsoft.com/office/drawing/2014/main" id="{841B5C3D-1EBF-3F44-2A6E-E1E051F5C224}"/>
              </a:ext>
            </a:extLst>
          </p:cNvPr>
          <p:cNvSpPr>
            <a:spLocks noGrp="1"/>
          </p:cNvSpPr>
          <p:nvPr>
            <p:ph type="body" sz="quarter" idx="13"/>
          </p:nvPr>
        </p:nvSpPr>
        <p:spPr/>
        <p:txBody>
          <a:bodyPr>
            <a:normAutofit lnSpcReduction="10000"/>
          </a:bodyPr>
          <a:lstStyle/>
          <a:p>
            <a:r>
              <a:rPr lang="en-US" dirty="0"/>
              <a:t>Jordan </a:t>
            </a:r>
            <a:r>
              <a:rPr lang="en-US" dirty="0" err="1"/>
              <a:t>Benzing</a:t>
            </a:r>
            <a:endParaRPr lang="en-US" dirty="0"/>
          </a:p>
        </p:txBody>
      </p:sp>
      <p:sp>
        <p:nvSpPr>
          <p:cNvPr id="6" name="Text Placeholder 5">
            <a:extLst>
              <a:ext uri="{FF2B5EF4-FFF2-40B4-BE49-F238E27FC236}">
                <a16:creationId xmlns:a16="http://schemas.microsoft.com/office/drawing/2014/main" id="{53DF562E-906C-FFAE-11FF-55184DE57E0D}"/>
              </a:ext>
            </a:extLst>
          </p:cNvPr>
          <p:cNvSpPr>
            <a:spLocks noGrp="1"/>
          </p:cNvSpPr>
          <p:nvPr>
            <p:ph type="body" sz="quarter" idx="14"/>
          </p:nvPr>
        </p:nvSpPr>
        <p:spPr/>
        <p:txBody>
          <a:bodyPr/>
          <a:lstStyle/>
          <a:p>
            <a:r>
              <a:rPr lang="en-US" dirty="0"/>
              <a:t>https://jdhitsolutions.github.io</a:t>
            </a:r>
          </a:p>
        </p:txBody>
      </p:sp>
      <p:sp>
        <p:nvSpPr>
          <p:cNvPr id="7" name="Text Placeholder 6">
            <a:extLst>
              <a:ext uri="{FF2B5EF4-FFF2-40B4-BE49-F238E27FC236}">
                <a16:creationId xmlns:a16="http://schemas.microsoft.com/office/drawing/2014/main" id="{D754C332-89B1-88CD-CB71-9D2E5BECAC2A}"/>
              </a:ext>
            </a:extLst>
          </p:cNvPr>
          <p:cNvSpPr>
            <a:spLocks noGrp="1"/>
          </p:cNvSpPr>
          <p:nvPr>
            <p:ph type="body" sz="quarter" idx="15"/>
          </p:nvPr>
        </p:nvSpPr>
        <p:spPr/>
        <p:txBody>
          <a:bodyPr/>
          <a:lstStyle/>
          <a:p>
            <a:r>
              <a:rPr lang="en-US" dirty="0"/>
              <a:t>https://jordantheitguy.com/</a:t>
            </a:r>
          </a:p>
        </p:txBody>
      </p:sp>
      <p:sp>
        <p:nvSpPr>
          <p:cNvPr id="8" name="Text Placeholder 7">
            <a:extLst>
              <a:ext uri="{FF2B5EF4-FFF2-40B4-BE49-F238E27FC236}">
                <a16:creationId xmlns:a16="http://schemas.microsoft.com/office/drawing/2014/main" id="{AAAF80F2-B1B6-462B-E4A6-D4698DDB3FEE}"/>
              </a:ext>
            </a:extLst>
          </p:cNvPr>
          <p:cNvSpPr>
            <a:spLocks noGrp="1"/>
          </p:cNvSpPr>
          <p:nvPr>
            <p:ph type="body" sz="quarter" idx="16"/>
          </p:nvPr>
        </p:nvSpPr>
        <p:spPr/>
        <p:txBody>
          <a:bodyPr>
            <a:normAutofit fontScale="92500"/>
          </a:bodyPr>
          <a:lstStyle/>
          <a:p>
            <a:r>
              <a:rPr lang="en-US" dirty="0"/>
              <a:t>PowerShell MVP | Author | Teacher</a:t>
            </a:r>
          </a:p>
        </p:txBody>
      </p:sp>
      <p:sp>
        <p:nvSpPr>
          <p:cNvPr id="9" name="Text Placeholder 8">
            <a:extLst>
              <a:ext uri="{FF2B5EF4-FFF2-40B4-BE49-F238E27FC236}">
                <a16:creationId xmlns:a16="http://schemas.microsoft.com/office/drawing/2014/main" id="{904AA543-E724-BD49-255B-8A9C0DBB73B1}"/>
              </a:ext>
            </a:extLst>
          </p:cNvPr>
          <p:cNvSpPr>
            <a:spLocks noGrp="1"/>
          </p:cNvSpPr>
          <p:nvPr>
            <p:ph type="body" sz="quarter" idx="17"/>
          </p:nvPr>
        </p:nvSpPr>
        <p:spPr/>
        <p:txBody>
          <a:bodyPr/>
          <a:lstStyle/>
          <a:p>
            <a:r>
              <a:rPr lang="en-US" dirty="0"/>
              <a:t>Microsoft MVP, Engineer</a:t>
            </a:r>
          </a:p>
        </p:txBody>
      </p:sp>
      <p:pic>
        <p:nvPicPr>
          <p:cNvPr id="23" name="Picture Placeholder 22" descr="A person taking a selfie with a dog&#10;&#10;Description automatically generated">
            <a:extLst>
              <a:ext uri="{FF2B5EF4-FFF2-40B4-BE49-F238E27FC236}">
                <a16:creationId xmlns:a16="http://schemas.microsoft.com/office/drawing/2014/main" id="{4F070C41-D387-28D0-94DE-C7F8CD70721E}"/>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10061" r="10061"/>
          <a:stretch>
            <a:fillRect/>
          </a:stretch>
        </p:blipFill>
        <p:spPr/>
      </p:pic>
    </p:spTree>
    <p:extLst>
      <p:ext uri="{BB962C8B-B14F-4D97-AF65-F5344CB8AC3E}">
        <p14:creationId xmlns:p14="http://schemas.microsoft.com/office/powerpoint/2010/main" val="38853286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D874B908-F8B4-2429-81D2-59F2A0E0E2F7}"/>
              </a:ext>
            </a:extLst>
          </p:cNvPr>
          <p:cNvSpPr>
            <a:spLocks noGrp="1"/>
          </p:cNvSpPr>
          <p:nvPr>
            <p:ph type="title"/>
          </p:nvPr>
        </p:nvSpPr>
        <p:spPr>
          <a:xfrm>
            <a:off x="839788" y="457200"/>
            <a:ext cx="3932237" cy="802758"/>
          </a:xfrm>
        </p:spPr>
        <p:txBody>
          <a:bodyPr anchor="t"/>
          <a:lstStyle/>
          <a:p>
            <a:r>
              <a:rPr lang="en-US" dirty="0"/>
              <a:t>Sequential vs Scale</a:t>
            </a:r>
          </a:p>
        </p:txBody>
      </p:sp>
      <p:pic>
        <p:nvPicPr>
          <p:cNvPr id="17" name="Picture Placeholder 16" descr="Connecting lines and dots illustration">
            <a:extLst>
              <a:ext uri="{FF2B5EF4-FFF2-40B4-BE49-F238E27FC236}">
                <a16:creationId xmlns:a16="http://schemas.microsoft.com/office/drawing/2014/main" id="{84F48645-4330-852D-745C-062F8C2C8DD7}"/>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l="12007" r="12007"/>
          <a:stretch>
            <a:fillRect/>
          </a:stretch>
        </p:blipFill>
        <p:spPr>
          <a:xfrm>
            <a:off x="5730765" y="498327"/>
            <a:ext cx="6172200" cy="4873625"/>
          </a:xfrm>
        </p:spPr>
      </p:pic>
      <p:sp>
        <p:nvSpPr>
          <p:cNvPr id="15" name="Text Placeholder 14">
            <a:extLst>
              <a:ext uri="{FF2B5EF4-FFF2-40B4-BE49-F238E27FC236}">
                <a16:creationId xmlns:a16="http://schemas.microsoft.com/office/drawing/2014/main" id="{004ADAFA-DAB2-68C0-3F16-E8A020EE291F}"/>
              </a:ext>
            </a:extLst>
          </p:cNvPr>
          <p:cNvSpPr>
            <a:spLocks noGrp="1"/>
          </p:cNvSpPr>
          <p:nvPr>
            <p:ph type="body" sz="half" idx="2"/>
          </p:nvPr>
        </p:nvSpPr>
        <p:spPr>
          <a:xfrm>
            <a:off x="839788" y="1329070"/>
            <a:ext cx="4471175" cy="3811588"/>
          </a:xfrm>
        </p:spPr>
        <p:txBody>
          <a:bodyPr>
            <a:noAutofit/>
          </a:bodyPr>
          <a:lstStyle/>
          <a:p>
            <a:pPr marL="285750" indent="-285750">
              <a:buFont typeface="Arial" panose="020B0604020202020204" pitchFamily="34" charset="0"/>
              <a:buChar char="•"/>
            </a:pPr>
            <a:r>
              <a:rPr lang="en-US" sz="2400" dirty="0"/>
              <a:t>GUIs don’t scale</a:t>
            </a:r>
          </a:p>
          <a:p>
            <a:pPr marL="285750" indent="-285750">
              <a:buFont typeface="Arial" panose="020B0604020202020204" pitchFamily="34" charset="0"/>
              <a:buChar char="•"/>
            </a:pPr>
            <a:r>
              <a:rPr lang="en-US" sz="2400" dirty="0"/>
              <a:t>RDP management doesn’t scale</a:t>
            </a:r>
          </a:p>
          <a:p>
            <a:pPr marL="285750" indent="-285750">
              <a:buFont typeface="Arial" panose="020B0604020202020204" pitchFamily="34" charset="0"/>
              <a:buChar char="•"/>
            </a:pPr>
            <a:r>
              <a:rPr lang="en-US" sz="2400" dirty="0"/>
              <a:t>Legacy remoting doesn’t scale</a:t>
            </a:r>
          </a:p>
          <a:p>
            <a:pPr marL="285750" indent="-285750">
              <a:buFont typeface="Arial" panose="020B0604020202020204" pitchFamily="34" charset="0"/>
              <a:buChar char="•"/>
            </a:pPr>
            <a:r>
              <a:rPr lang="en-US" sz="2400" dirty="0"/>
              <a:t>Management via PowerShell has the </a:t>
            </a:r>
            <a:r>
              <a:rPr lang="en-US" sz="2400" i="1" dirty="0"/>
              <a:t>potential</a:t>
            </a:r>
            <a:r>
              <a:rPr lang="en-US" sz="2400" dirty="0"/>
              <a:t> to scale</a:t>
            </a:r>
          </a:p>
          <a:p>
            <a:pPr marL="285750" indent="-285750">
              <a:buFont typeface="Arial" panose="020B0604020202020204" pitchFamily="34" charset="0"/>
              <a:buChar char="•"/>
            </a:pPr>
            <a:r>
              <a:rPr lang="en-US" sz="2400" dirty="0"/>
              <a:t>Do it for 1, 10, or 1000.</a:t>
            </a:r>
          </a:p>
          <a:p>
            <a:pPr marL="285750" indent="-285750">
              <a:buFont typeface="Arial" panose="020B0604020202020204" pitchFamily="34" charset="0"/>
              <a:buChar char="•"/>
            </a:pPr>
            <a:r>
              <a:rPr lang="en-US" sz="2400" dirty="0"/>
              <a:t>PowerShell isn’t always the answer</a:t>
            </a:r>
          </a:p>
        </p:txBody>
      </p:sp>
    </p:spTree>
    <p:extLst>
      <p:ext uri="{BB962C8B-B14F-4D97-AF65-F5344CB8AC3E}">
        <p14:creationId xmlns:p14="http://schemas.microsoft.com/office/powerpoint/2010/main" val="371098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BD4AF56-06E6-F35E-1462-0DEF4A81272B}"/>
              </a:ext>
            </a:extLst>
          </p:cNvPr>
          <p:cNvSpPr>
            <a:spLocks noGrp="1"/>
          </p:cNvSpPr>
          <p:nvPr>
            <p:ph type="title"/>
          </p:nvPr>
        </p:nvSpPr>
        <p:spPr/>
        <p:txBody>
          <a:bodyPr/>
          <a:lstStyle/>
          <a:p>
            <a:r>
              <a:rPr lang="en-US" dirty="0"/>
              <a:t>Where is Your Code?</a:t>
            </a:r>
          </a:p>
        </p:txBody>
      </p:sp>
      <p:sp>
        <p:nvSpPr>
          <p:cNvPr id="6" name="Content Placeholder 5">
            <a:extLst>
              <a:ext uri="{FF2B5EF4-FFF2-40B4-BE49-F238E27FC236}">
                <a16:creationId xmlns:a16="http://schemas.microsoft.com/office/drawing/2014/main" id="{C29DDF77-8113-8B84-660B-8C33BAC86389}"/>
              </a:ext>
            </a:extLst>
          </p:cNvPr>
          <p:cNvSpPr>
            <a:spLocks noGrp="1"/>
          </p:cNvSpPr>
          <p:nvPr>
            <p:ph idx="1"/>
          </p:nvPr>
        </p:nvSpPr>
        <p:spPr/>
        <p:txBody>
          <a:bodyPr/>
          <a:lstStyle/>
          <a:p>
            <a:r>
              <a:rPr lang="en-US" dirty="0"/>
              <a:t>What command is running?</a:t>
            </a:r>
          </a:p>
          <a:p>
            <a:r>
              <a:rPr lang="en-US" dirty="0"/>
              <a:t>Where is it running?</a:t>
            </a:r>
          </a:p>
          <a:p>
            <a:pPr lvl="1"/>
            <a:r>
              <a:rPr lang="en-US" dirty="0"/>
              <a:t>Locally?</a:t>
            </a:r>
          </a:p>
          <a:p>
            <a:pPr lvl="1"/>
            <a:r>
              <a:rPr lang="en-US" dirty="0"/>
              <a:t>Remotely?</a:t>
            </a:r>
          </a:p>
          <a:p>
            <a:pPr lvl="1"/>
            <a:r>
              <a:rPr lang="en-US" dirty="0"/>
              <a:t>Hybrid?</a:t>
            </a:r>
          </a:p>
          <a:p>
            <a:r>
              <a:rPr lang="en-US" dirty="0"/>
              <a:t>Where is the output?</a:t>
            </a:r>
          </a:p>
          <a:p>
            <a:r>
              <a:rPr lang="en-US" dirty="0"/>
              <a:t>What are you doing with the output?</a:t>
            </a:r>
          </a:p>
          <a:p>
            <a:pPr lvl="1"/>
            <a:r>
              <a:rPr lang="en-US" dirty="0"/>
              <a:t>Immediate use in the pipeline?</a:t>
            </a:r>
          </a:p>
          <a:p>
            <a:pPr lvl="1"/>
            <a:r>
              <a:rPr lang="en-US" dirty="0"/>
              <a:t>Where will it be consumed?</a:t>
            </a:r>
          </a:p>
        </p:txBody>
      </p:sp>
    </p:spTree>
    <p:extLst>
      <p:ext uri="{BB962C8B-B14F-4D97-AF65-F5344CB8AC3E}">
        <p14:creationId xmlns:p14="http://schemas.microsoft.com/office/powerpoint/2010/main" val="1149410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6DB026-AE22-B81C-12AE-9F984ED4966D}"/>
              </a:ext>
            </a:extLst>
          </p:cNvPr>
          <p:cNvSpPr>
            <a:spLocks noGrp="1"/>
          </p:cNvSpPr>
          <p:nvPr>
            <p:ph type="title"/>
          </p:nvPr>
        </p:nvSpPr>
        <p:spPr/>
        <p:txBody>
          <a:bodyPr/>
          <a:lstStyle/>
          <a:p>
            <a:r>
              <a:rPr lang="en-US" dirty="0"/>
              <a:t>Filtering is Critical</a:t>
            </a:r>
          </a:p>
        </p:txBody>
      </p:sp>
      <p:sp>
        <p:nvSpPr>
          <p:cNvPr id="3" name="Content Placeholder 2">
            <a:extLst>
              <a:ext uri="{FF2B5EF4-FFF2-40B4-BE49-F238E27FC236}">
                <a16:creationId xmlns:a16="http://schemas.microsoft.com/office/drawing/2014/main" id="{54458189-3CD5-EC28-CDC4-F7630EE92E08}"/>
              </a:ext>
            </a:extLst>
          </p:cNvPr>
          <p:cNvSpPr>
            <a:spLocks noGrp="1"/>
          </p:cNvSpPr>
          <p:nvPr>
            <p:ph idx="1"/>
          </p:nvPr>
        </p:nvSpPr>
        <p:spPr/>
        <p:txBody>
          <a:bodyPr/>
          <a:lstStyle/>
          <a:p>
            <a:r>
              <a:rPr lang="en-US" dirty="0"/>
              <a:t>Early filtering</a:t>
            </a:r>
          </a:p>
          <a:p>
            <a:pPr lvl="1"/>
            <a:r>
              <a:rPr lang="en-US" dirty="0"/>
              <a:t>Look for filtering parameters</a:t>
            </a:r>
          </a:p>
          <a:p>
            <a:pPr lvl="2"/>
            <a:r>
              <a:rPr lang="en-US" dirty="0"/>
              <a:t>-Filter</a:t>
            </a:r>
          </a:p>
          <a:p>
            <a:pPr lvl="2"/>
            <a:r>
              <a:rPr lang="en-US" dirty="0"/>
              <a:t>-Name</a:t>
            </a:r>
          </a:p>
          <a:p>
            <a:pPr lvl="2"/>
            <a:r>
              <a:rPr lang="en-US" dirty="0"/>
              <a:t>-ID</a:t>
            </a:r>
          </a:p>
          <a:p>
            <a:pPr lvl="1"/>
            <a:r>
              <a:rPr lang="en-US" dirty="0"/>
              <a:t>Make this a habit</a:t>
            </a:r>
          </a:p>
          <a:p>
            <a:r>
              <a:rPr lang="en-US" dirty="0"/>
              <a:t>Late filtering</a:t>
            </a:r>
          </a:p>
          <a:p>
            <a:pPr lvl="1"/>
            <a:r>
              <a:rPr lang="en-US" dirty="0"/>
              <a:t>Where-Object</a:t>
            </a:r>
          </a:p>
          <a:p>
            <a:pPr lvl="1"/>
            <a:r>
              <a:rPr lang="en-US" dirty="0"/>
              <a:t>Sometimes you have no options</a:t>
            </a:r>
          </a:p>
          <a:p>
            <a:pPr lvl="1"/>
            <a:r>
              <a:rPr lang="en-US" dirty="0"/>
              <a:t>Or you are filtering in the aggregate</a:t>
            </a:r>
          </a:p>
        </p:txBody>
      </p:sp>
    </p:spTree>
    <p:extLst>
      <p:ext uri="{BB962C8B-B14F-4D97-AF65-F5344CB8AC3E}">
        <p14:creationId xmlns:p14="http://schemas.microsoft.com/office/powerpoint/2010/main" val="592860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ED656F-77F7-D381-87B5-A9189622183F}"/>
              </a:ext>
            </a:extLst>
          </p:cNvPr>
          <p:cNvSpPr>
            <a:spLocks noGrp="1"/>
          </p:cNvSpPr>
          <p:nvPr>
            <p:ph type="title"/>
          </p:nvPr>
        </p:nvSpPr>
        <p:spPr/>
        <p:txBody>
          <a:bodyPr/>
          <a:lstStyle/>
          <a:p>
            <a:r>
              <a:rPr lang="en-US" dirty="0"/>
              <a:t>Scripting at Scale Techniques</a:t>
            </a:r>
          </a:p>
        </p:txBody>
      </p:sp>
      <p:sp>
        <p:nvSpPr>
          <p:cNvPr id="3" name="Content Placeholder 2">
            <a:extLst>
              <a:ext uri="{FF2B5EF4-FFF2-40B4-BE49-F238E27FC236}">
                <a16:creationId xmlns:a16="http://schemas.microsoft.com/office/drawing/2014/main" id="{1AC9AE58-967E-0F2E-389C-FE88CFF3048F}"/>
              </a:ext>
            </a:extLst>
          </p:cNvPr>
          <p:cNvSpPr>
            <a:spLocks noGrp="1"/>
          </p:cNvSpPr>
          <p:nvPr>
            <p:ph idx="1"/>
          </p:nvPr>
        </p:nvSpPr>
        <p:spPr/>
        <p:txBody>
          <a:bodyPr/>
          <a:lstStyle/>
          <a:p>
            <a:r>
              <a:rPr lang="en-US" dirty="0"/>
              <a:t>Variables</a:t>
            </a:r>
          </a:p>
          <a:p>
            <a:pPr lvl="1"/>
            <a:r>
              <a:rPr lang="en-US" dirty="0"/>
              <a:t>Don’t re-run commands</a:t>
            </a:r>
          </a:p>
          <a:p>
            <a:r>
              <a:rPr lang="en-US" dirty="0"/>
              <a:t>Arrays</a:t>
            </a:r>
          </a:p>
          <a:p>
            <a:r>
              <a:rPr lang="en-US" dirty="0"/>
              <a:t>Generic collections</a:t>
            </a:r>
          </a:p>
          <a:p>
            <a:pPr lvl="1"/>
            <a:r>
              <a:rPr lang="en-US" dirty="0"/>
              <a:t>More efficient than arrays</a:t>
            </a:r>
          </a:p>
          <a:p>
            <a:pPr lvl="1"/>
            <a:r>
              <a:rPr lang="en-US" dirty="0"/>
              <a:t>Better search options</a:t>
            </a:r>
          </a:p>
          <a:p>
            <a:r>
              <a:rPr lang="en-US" dirty="0" err="1"/>
              <a:t>OutVariable</a:t>
            </a:r>
            <a:endParaRPr lang="en-US" dirty="0"/>
          </a:p>
          <a:p>
            <a:pPr lvl="1"/>
            <a:r>
              <a:rPr lang="en-US" dirty="0"/>
              <a:t>Store output for later use</a:t>
            </a:r>
          </a:p>
          <a:p>
            <a:r>
              <a:rPr lang="en-US" dirty="0" err="1"/>
              <a:t>PipelineVariable</a:t>
            </a:r>
            <a:endParaRPr lang="en-US" dirty="0"/>
          </a:p>
          <a:p>
            <a:pPr lvl="1"/>
            <a:r>
              <a:rPr lang="en-US" dirty="0"/>
              <a:t>Store output for a later command in the pipeline</a:t>
            </a:r>
          </a:p>
        </p:txBody>
      </p:sp>
    </p:spTree>
    <p:extLst>
      <p:ext uri="{BB962C8B-B14F-4D97-AF65-F5344CB8AC3E}">
        <p14:creationId xmlns:p14="http://schemas.microsoft.com/office/powerpoint/2010/main" val="2051657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BA969A-E93F-23A5-0232-99714F0937BA}"/>
              </a:ext>
            </a:extLst>
          </p:cNvPr>
          <p:cNvSpPr>
            <a:spLocks noGrp="1"/>
          </p:cNvSpPr>
          <p:nvPr>
            <p:ph type="title"/>
          </p:nvPr>
        </p:nvSpPr>
        <p:spPr/>
        <p:txBody>
          <a:bodyPr/>
          <a:lstStyle/>
          <a:p>
            <a:r>
              <a:rPr lang="en-US" dirty="0"/>
              <a:t>Leveraging Remoting</a:t>
            </a:r>
          </a:p>
        </p:txBody>
      </p:sp>
      <p:sp>
        <p:nvSpPr>
          <p:cNvPr id="3" name="Content Placeholder 2">
            <a:extLst>
              <a:ext uri="{FF2B5EF4-FFF2-40B4-BE49-F238E27FC236}">
                <a16:creationId xmlns:a16="http://schemas.microsoft.com/office/drawing/2014/main" id="{0D000CA5-01B2-E417-0A70-359ED9FDE324}"/>
              </a:ext>
            </a:extLst>
          </p:cNvPr>
          <p:cNvSpPr>
            <a:spLocks noGrp="1"/>
          </p:cNvSpPr>
          <p:nvPr>
            <p:ph idx="1"/>
          </p:nvPr>
        </p:nvSpPr>
        <p:spPr/>
        <p:txBody>
          <a:bodyPr>
            <a:normAutofit lnSpcReduction="10000"/>
          </a:bodyPr>
          <a:lstStyle/>
          <a:p>
            <a:r>
              <a:rPr lang="en-US" dirty="0" err="1"/>
              <a:t>PSSessions</a:t>
            </a:r>
            <a:endParaRPr lang="en-US" dirty="0"/>
          </a:p>
          <a:p>
            <a:pPr lvl="1"/>
            <a:r>
              <a:rPr lang="en-US" dirty="0"/>
              <a:t>Supports alternate credentials</a:t>
            </a:r>
          </a:p>
          <a:p>
            <a:pPr lvl="1"/>
            <a:r>
              <a:rPr lang="en-US" dirty="0"/>
              <a:t>Re-usable</a:t>
            </a:r>
          </a:p>
          <a:p>
            <a:r>
              <a:rPr lang="en-US" dirty="0" err="1"/>
              <a:t>CimSessions</a:t>
            </a:r>
            <a:endParaRPr lang="en-US" dirty="0"/>
          </a:p>
          <a:p>
            <a:pPr lvl="1"/>
            <a:r>
              <a:rPr lang="en-US" dirty="0"/>
              <a:t>Firewall-friendly access to WMI/CIM</a:t>
            </a:r>
          </a:p>
          <a:p>
            <a:pPr lvl="1"/>
            <a:r>
              <a:rPr lang="en-US" dirty="0"/>
              <a:t>Supports alternate credentials</a:t>
            </a:r>
          </a:p>
          <a:p>
            <a:r>
              <a:rPr lang="en-US" dirty="0"/>
              <a:t>Remoting Challenges</a:t>
            </a:r>
          </a:p>
          <a:p>
            <a:pPr lvl="1"/>
            <a:r>
              <a:rPr lang="en-US" dirty="0"/>
              <a:t>Credentials</a:t>
            </a:r>
          </a:p>
          <a:p>
            <a:pPr lvl="1"/>
            <a:r>
              <a:rPr lang="en-US" dirty="0"/>
              <a:t>2</a:t>
            </a:r>
            <a:r>
              <a:rPr lang="en-US" baseline="30000" dirty="0"/>
              <a:t>nd</a:t>
            </a:r>
            <a:r>
              <a:rPr lang="en-US" dirty="0"/>
              <a:t> Hop</a:t>
            </a:r>
          </a:p>
          <a:p>
            <a:pPr lvl="1"/>
            <a:r>
              <a:rPr lang="en-US" dirty="0"/>
              <a:t>Error Handling</a:t>
            </a:r>
          </a:p>
          <a:p>
            <a:r>
              <a:rPr lang="en-US" dirty="0"/>
              <a:t>Configure remoting with SSH in PowerShell 7</a:t>
            </a:r>
          </a:p>
        </p:txBody>
      </p:sp>
    </p:spTree>
    <p:extLst>
      <p:ext uri="{BB962C8B-B14F-4D97-AF65-F5344CB8AC3E}">
        <p14:creationId xmlns:p14="http://schemas.microsoft.com/office/powerpoint/2010/main" val="3786349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680BB-A0D4-57EA-8B21-C131216B1E2C}"/>
              </a:ext>
            </a:extLst>
          </p:cNvPr>
          <p:cNvSpPr>
            <a:spLocks noGrp="1"/>
          </p:cNvSpPr>
          <p:nvPr>
            <p:ph type="title"/>
          </p:nvPr>
        </p:nvSpPr>
        <p:spPr/>
        <p:txBody>
          <a:bodyPr/>
          <a:lstStyle/>
          <a:p>
            <a:r>
              <a:rPr lang="en-US" dirty="0"/>
              <a:t>Parallel Processing</a:t>
            </a:r>
          </a:p>
        </p:txBody>
      </p:sp>
      <p:sp>
        <p:nvSpPr>
          <p:cNvPr id="3" name="Content Placeholder 2">
            <a:extLst>
              <a:ext uri="{FF2B5EF4-FFF2-40B4-BE49-F238E27FC236}">
                <a16:creationId xmlns:a16="http://schemas.microsoft.com/office/drawing/2014/main" id="{DD682BBE-7CAE-55B3-E1C8-15887C6ADFE3}"/>
              </a:ext>
            </a:extLst>
          </p:cNvPr>
          <p:cNvSpPr>
            <a:spLocks noGrp="1"/>
          </p:cNvSpPr>
          <p:nvPr>
            <p:ph idx="1"/>
          </p:nvPr>
        </p:nvSpPr>
        <p:spPr/>
        <p:txBody>
          <a:bodyPr/>
          <a:lstStyle/>
          <a:p>
            <a:r>
              <a:rPr lang="en-US" dirty="0"/>
              <a:t>Remoting with Invoke-Command</a:t>
            </a:r>
          </a:p>
          <a:p>
            <a:r>
              <a:rPr lang="en-US" dirty="0"/>
              <a:t>Leveraging background jobs</a:t>
            </a:r>
          </a:p>
          <a:p>
            <a:r>
              <a:rPr lang="en-US" dirty="0"/>
              <a:t>Leveraging thread jobs</a:t>
            </a:r>
          </a:p>
          <a:p>
            <a:r>
              <a:rPr lang="en-US" dirty="0" err="1"/>
              <a:t>ForEach</a:t>
            </a:r>
            <a:r>
              <a:rPr lang="en-US" dirty="0"/>
              <a:t>-Object –parallel (PowerShell 7)</a:t>
            </a:r>
          </a:p>
          <a:p>
            <a:r>
              <a:rPr lang="en-US" dirty="0"/>
              <a:t>Roll your own </a:t>
            </a:r>
            <a:r>
              <a:rPr lang="en-US" dirty="0" err="1"/>
              <a:t>runspace</a:t>
            </a:r>
            <a:endParaRPr lang="en-US" dirty="0"/>
          </a:p>
        </p:txBody>
      </p:sp>
    </p:spTree>
    <p:extLst>
      <p:ext uri="{BB962C8B-B14F-4D97-AF65-F5344CB8AC3E}">
        <p14:creationId xmlns:p14="http://schemas.microsoft.com/office/powerpoint/2010/main" val="42089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FB7ABA78-EADD-758F-E54B-8947943F4A2A}"/>
              </a:ext>
            </a:extLst>
          </p:cNvPr>
          <p:cNvSpPr>
            <a:spLocks noGrp="1"/>
          </p:cNvSpPr>
          <p:nvPr>
            <p:ph type="title"/>
          </p:nvPr>
        </p:nvSpPr>
        <p:spPr/>
        <p:txBody>
          <a:bodyPr/>
          <a:lstStyle/>
          <a:p>
            <a:r>
              <a:rPr lang="en-US" dirty="0"/>
              <a:t>PowerShell at Scale</a:t>
            </a:r>
          </a:p>
        </p:txBody>
      </p:sp>
      <p:sp>
        <p:nvSpPr>
          <p:cNvPr id="11" name="Text Placeholder 10">
            <a:extLst>
              <a:ext uri="{FF2B5EF4-FFF2-40B4-BE49-F238E27FC236}">
                <a16:creationId xmlns:a16="http://schemas.microsoft.com/office/drawing/2014/main" id="{EE7515CD-D68F-FF65-4DF0-C2F609222E05}"/>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250678983"/>
      </p:ext>
    </p:extLst>
  </p:cSld>
  <p:clrMapOvr>
    <a:masterClrMapping/>
  </p:clrMapOvr>
</p:sld>
</file>

<file path=ppt/theme/theme1.xml><?xml version="1.0" encoding="utf-8"?>
<a:theme xmlns:a="http://schemas.openxmlformats.org/drawingml/2006/main" name="Office Theme">
  <a:themeElements>
    <a:clrScheme name="MMS">
      <a:dk1>
        <a:sysClr val="windowText" lastClr="000000"/>
      </a:dk1>
      <a:lt1>
        <a:sysClr val="window" lastClr="FFFFFF"/>
      </a:lt1>
      <a:dk2>
        <a:srgbClr val="394385"/>
      </a:dk2>
      <a:lt2>
        <a:srgbClr val="E7E6E6"/>
      </a:lt2>
      <a:accent1>
        <a:srgbClr val="FF0000"/>
      </a:accent1>
      <a:accent2>
        <a:srgbClr val="036485"/>
      </a:accent2>
      <a:accent3>
        <a:srgbClr val="070385"/>
      </a:accent3>
      <a:accent4>
        <a:srgbClr val="710385"/>
      </a:accent4>
      <a:accent5>
        <a:srgbClr val="850310"/>
      </a:accent5>
      <a:accent6>
        <a:srgbClr val="69800A"/>
      </a:accent6>
      <a:hlink>
        <a:srgbClr val="A38637"/>
      </a:hlink>
      <a:folHlink>
        <a:srgbClr val="A38637"/>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MS2023Miami.potx" id="{DE406E97-96DA-4552-9E93-64A06A20F105}" vid="{1FDD5254-900C-4E72-9B24-9D745AD365A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MMS2023Miami</Template>
  <TotalTime>369</TotalTime>
  <Words>435</Words>
  <Application>Microsoft Office PowerPoint</Application>
  <PresentationFormat>Widescreen</PresentationFormat>
  <Paragraphs>83</Paragraphs>
  <Slides>13</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Arial</vt:lpstr>
      <vt:lpstr>Calibri</vt:lpstr>
      <vt:lpstr>Consolas</vt:lpstr>
      <vt:lpstr>Wingdings</vt:lpstr>
      <vt:lpstr>Office Theme</vt:lpstr>
      <vt:lpstr>Managing at Scale with PowerShell</vt:lpstr>
      <vt:lpstr>PowerPoint Presentation</vt:lpstr>
      <vt:lpstr>Sequential vs Scale</vt:lpstr>
      <vt:lpstr>Where is Your Code?</vt:lpstr>
      <vt:lpstr>Filtering is Critical</vt:lpstr>
      <vt:lpstr>Scripting at Scale Techniques</vt:lpstr>
      <vt:lpstr>Leveraging Remoting</vt:lpstr>
      <vt:lpstr>Parallel Processing</vt:lpstr>
      <vt:lpstr>PowerShell at Scale</vt:lpstr>
      <vt:lpstr>Scripting at Scale  Best Practices</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PowerShell Toolmaking Patterns and Practices</dc:title>
  <dc:creator>Jeff Hicks</dc:creator>
  <cp:lastModifiedBy>Jeffery Hicks</cp:lastModifiedBy>
  <cp:revision>9</cp:revision>
  <dcterms:created xsi:type="dcterms:W3CDTF">2023-09-11T15:43:41Z</dcterms:created>
  <dcterms:modified xsi:type="dcterms:W3CDTF">2023-10-27T19:53:48Z</dcterms:modified>
</cp:coreProperties>
</file>